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notesSlides/notesSlide1.xml" ContentType="application/vnd.openxmlformats-officedocument.presentationml.notesSlide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data5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32"/>
  </p:notesMasterIdLst>
  <p:sldIdLst>
    <p:sldId id="256" r:id="rId2"/>
    <p:sldId id="258" r:id="rId3"/>
    <p:sldId id="257" r:id="rId4"/>
    <p:sldId id="259" r:id="rId5"/>
    <p:sldId id="284" r:id="rId6"/>
    <p:sldId id="279" r:id="rId7"/>
    <p:sldId id="278" r:id="rId8"/>
    <p:sldId id="282" r:id="rId9"/>
    <p:sldId id="274" r:id="rId10"/>
    <p:sldId id="265" r:id="rId11"/>
    <p:sldId id="266" r:id="rId12"/>
    <p:sldId id="273" r:id="rId13"/>
    <p:sldId id="275" r:id="rId14"/>
    <p:sldId id="264" r:id="rId15"/>
    <p:sldId id="277" r:id="rId16"/>
    <p:sldId id="260" r:id="rId17"/>
    <p:sldId id="261" r:id="rId18"/>
    <p:sldId id="267" r:id="rId19"/>
    <p:sldId id="271" r:id="rId20"/>
    <p:sldId id="272" r:id="rId21"/>
    <p:sldId id="281" r:id="rId22"/>
    <p:sldId id="268" r:id="rId23"/>
    <p:sldId id="283" r:id="rId24"/>
    <p:sldId id="270" r:id="rId25"/>
    <p:sldId id="285" r:id="rId26"/>
    <p:sldId id="269" r:id="rId27"/>
    <p:sldId id="287" r:id="rId28"/>
    <p:sldId id="286" r:id="rId29"/>
    <p:sldId id="263" r:id="rId30"/>
    <p:sldId id="280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984" autoAdjust="0"/>
    <p:restoredTop sz="94667" autoAdjust="0"/>
  </p:normalViewPr>
  <p:slideViewPr>
    <p:cSldViewPr>
      <p:cViewPr varScale="1">
        <p:scale>
          <a:sx n="75" d="100"/>
          <a:sy n="75" d="100"/>
        </p:scale>
        <p:origin x="-100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15D7C0C-A7A3-4379-A424-82E3229A38BF}" type="doc">
      <dgm:prSet loTypeId="urn:microsoft.com/office/officeart/2005/8/layout/default" loCatId="list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7E80B070-7333-4277-A426-394FDAB20C99}">
      <dgm:prSet phldrT="[Text]" custT="1"/>
      <dgm:spPr/>
      <dgm:t>
        <a:bodyPr/>
        <a:lstStyle/>
        <a:p>
          <a:r>
            <a:rPr lang="en-US" sz="2800" b="0" dirty="0" smtClean="0"/>
            <a:t>Context</a:t>
          </a:r>
          <a:r>
            <a:rPr lang="en-US" sz="3200" b="0" dirty="0" smtClean="0"/>
            <a:t> </a:t>
          </a:r>
          <a:endParaRPr lang="en-US" sz="3200" b="0" dirty="0"/>
        </a:p>
      </dgm:t>
    </dgm:pt>
    <dgm:pt modelId="{ABB6FBC7-2995-418E-9224-CDB385C86ECD}" type="parTrans" cxnId="{F6B56B63-52EF-46C6-A614-1FFC24781308}">
      <dgm:prSet/>
      <dgm:spPr/>
      <dgm:t>
        <a:bodyPr/>
        <a:lstStyle/>
        <a:p>
          <a:endParaRPr lang="en-US"/>
        </a:p>
      </dgm:t>
    </dgm:pt>
    <dgm:pt modelId="{3F593014-7BD2-420D-85C4-876337FB4630}" type="sibTrans" cxnId="{F6B56B63-52EF-46C6-A614-1FFC24781308}">
      <dgm:prSet/>
      <dgm:spPr/>
      <dgm:t>
        <a:bodyPr/>
        <a:lstStyle/>
        <a:p>
          <a:endParaRPr lang="en-US"/>
        </a:p>
      </dgm:t>
    </dgm:pt>
    <dgm:pt modelId="{87DB7499-9EF3-4EF7-B640-B0978D31CAA5}">
      <dgm:prSet phldrT="[Text]" custT="1"/>
      <dgm:spPr/>
      <dgm:t>
        <a:bodyPr/>
        <a:lstStyle/>
        <a:p>
          <a:r>
            <a:rPr lang="en-US" sz="2800" b="0" dirty="0" smtClean="0"/>
            <a:t>Problem</a:t>
          </a:r>
          <a:r>
            <a:rPr lang="en-US" sz="3200" b="0" dirty="0" smtClean="0"/>
            <a:t> </a:t>
          </a:r>
          <a:endParaRPr lang="en-US" sz="3200" b="0" dirty="0"/>
        </a:p>
      </dgm:t>
    </dgm:pt>
    <dgm:pt modelId="{6A0EF9FD-F522-4A33-81A9-3581F3771083}" type="parTrans" cxnId="{FDCB0972-B1FA-4D05-A38C-0FDA9F734202}">
      <dgm:prSet/>
      <dgm:spPr/>
      <dgm:t>
        <a:bodyPr/>
        <a:lstStyle/>
        <a:p>
          <a:endParaRPr lang="en-US"/>
        </a:p>
      </dgm:t>
    </dgm:pt>
    <dgm:pt modelId="{ECD94E95-220B-4AC3-B99A-EBC4B512ECDE}" type="sibTrans" cxnId="{FDCB0972-B1FA-4D05-A38C-0FDA9F734202}">
      <dgm:prSet/>
      <dgm:spPr/>
      <dgm:t>
        <a:bodyPr/>
        <a:lstStyle/>
        <a:p>
          <a:endParaRPr lang="en-US"/>
        </a:p>
      </dgm:t>
    </dgm:pt>
    <dgm:pt modelId="{C5F446DC-B185-498F-BED7-C4F7E5AD76BA}">
      <dgm:prSet phldrT="[Text]" custT="1"/>
      <dgm:spPr/>
      <dgm:t>
        <a:bodyPr/>
        <a:lstStyle/>
        <a:p>
          <a:r>
            <a:rPr lang="en-US" sz="2800" b="0" dirty="0" smtClean="0"/>
            <a:t>Research</a:t>
          </a:r>
          <a:r>
            <a:rPr lang="en-US" sz="3200" b="0" dirty="0" smtClean="0"/>
            <a:t> </a:t>
          </a:r>
          <a:endParaRPr lang="en-US" sz="3200" b="0" dirty="0"/>
        </a:p>
      </dgm:t>
    </dgm:pt>
    <dgm:pt modelId="{1A751F02-55D6-46C2-9FFE-528AF0CCBA21}" type="parTrans" cxnId="{F6F22736-CBBC-487D-879A-AAF8C98E5906}">
      <dgm:prSet/>
      <dgm:spPr/>
      <dgm:t>
        <a:bodyPr/>
        <a:lstStyle/>
        <a:p>
          <a:endParaRPr lang="en-US"/>
        </a:p>
      </dgm:t>
    </dgm:pt>
    <dgm:pt modelId="{9FCE80C2-E58F-4B7F-86C6-F7CB142D20E9}" type="sibTrans" cxnId="{F6F22736-CBBC-487D-879A-AAF8C98E5906}">
      <dgm:prSet/>
      <dgm:spPr/>
      <dgm:t>
        <a:bodyPr/>
        <a:lstStyle/>
        <a:p>
          <a:endParaRPr lang="en-US"/>
        </a:p>
      </dgm:t>
    </dgm:pt>
    <dgm:pt modelId="{82191342-6E7A-4839-8ECD-52F4168745FC}">
      <dgm:prSet phldrT="[Text]" custT="1"/>
      <dgm:spPr/>
      <dgm:t>
        <a:bodyPr/>
        <a:lstStyle/>
        <a:p>
          <a:r>
            <a:rPr lang="en-US" sz="2800" b="0" dirty="0" smtClean="0"/>
            <a:t>Plan of Action </a:t>
          </a:r>
          <a:endParaRPr lang="en-US" sz="2800" b="0" dirty="0"/>
        </a:p>
      </dgm:t>
    </dgm:pt>
    <dgm:pt modelId="{14E3B6D9-1993-4D3F-B9A2-5970D27A42E0}" type="parTrans" cxnId="{D613EFC0-29FE-4F32-8D5C-D4F3360A2A9B}">
      <dgm:prSet/>
      <dgm:spPr/>
      <dgm:t>
        <a:bodyPr/>
        <a:lstStyle/>
        <a:p>
          <a:endParaRPr lang="en-US"/>
        </a:p>
      </dgm:t>
    </dgm:pt>
    <dgm:pt modelId="{02259301-48B2-4A48-AF31-FB7F5C9CF404}" type="sibTrans" cxnId="{D613EFC0-29FE-4F32-8D5C-D4F3360A2A9B}">
      <dgm:prSet/>
      <dgm:spPr/>
      <dgm:t>
        <a:bodyPr/>
        <a:lstStyle/>
        <a:p>
          <a:endParaRPr lang="en-US"/>
        </a:p>
      </dgm:t>
    </dgm:pt>
    <dgm:pt modelId="{2C9C7129-256A-4307-8285-413743237866}" type="pres">
      <dgm:prSet presAssocID="{315D7C0C-A7A3-4379-A424-82E3229A38BF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529E728-3AB5-4737-9EA1-D8E5FD7973F7}" type="pres">
      <dgm:prSet presAssocID="{7E80B070-7333-4277-A426-394FDAB20C99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E7A0C6-CCC4-49B7-9E2B-5E8410EE3D74}" type="pres">
      <dgm:prSet presAssocID="{3F593014-7BD2-420D-85C4-876337FB4630}" presName="sibTrans" presStyleCnt="0"/>
      <dgm:spPr/>
    </dgm:pt>
    <dgm:pt modelId="{80032748-F623-48D7-B0CA-DEB8DC81BE9D}" type="pres">
      <dgm:prSet presAssocID="{87DB7499-9EF3-4EF7-B640-B0978D31CAA5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E2D88D-0D83-42E3-84FB-329EE3974BB2}" type="pres">
      <dgm:prSet presAssocID="{ECD94E95-220B-4AC3-B99A-EBC4B512ECDE}" presName="sibTrans" presStyleCnt="0"/>
      <dgm:spPr/>
    </dgm:pt>
    <dgm:pt modelId="{A0DD95B1-4268-48F4-9723-493A01B70996}" type="pres">
      <dgm:prSet presAssocID="{C5F446DC-B185-498F-BED7-C4F7E5AD76BA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D4FBC8-0DB4-49EE-AC57-9367BFFA7C99}" type="pres">
      <dgm:prSet presAssocID="{9FCE80C2-E58F-4B7F-86C6-F7CB142D20E9}" presName="sibTrans" presStyleCnt="0"/>
      <dgm:spPr/>
    </dgm:pt>
    <dgm:pt modelId="{E9FA0A26-1E49-4C7C-8CC9-9AE793335951}" type="pres">
      <dgm:prSet presAssocID="{82191342-6E7A-4839-8ECD-52F4168745FC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1396CF1-F564-4BF9-974B-0F926B4CD2A1}" type="presOf" srcId="{C5F446DC-B185-498F-BED7-C4F7E5AD76BA}" destId="{A0DD95B1-4268-48F4-9723-493A01B70996}" srcOrd="0" destOrd="0" presId="urn:microsoft.com/office/officeart/2005/8/layout/default"/>
    <dgm:cxn modelId="{D613EFC0-29FE-4F32-8D5C-D4F3360A2A9B}" srcId="{315D7C0C-A7A3-4379-A424-82E3229A38BF}" destId="{82191342-6E7A-4839-8ECD-52F4168745FC}" srcOrd="3" destOrd="0" parTransId="{14E3B6D9-1993-4D3F-B9A2-5970D27A42E0}" sibTransId="{02259301-48B2-4A48-AF31-FB7F5C9CF404}"/>
    <dgm:cxn modelId="{07C87119-FC04-499D-AC46-4EDA5AC1DAA5}" type="presOf" srcId="{315D7C0C-A7A3-4379-A424-82E3229A38BF}" destId="{2C9C7129-256A-4307-8285-413743237866}" srcOrd="0" destOrd="0" presId="urn:microsoft.com/office/officeart/2005/8/layout/default"/>
    <dgm:cxn modelId="{FDCB0972-B1FA-4D05-A38C-0FDA9F734202}" srcId="{315D7C0C-A7A3-4379-A424-82E3229A38BF}" destId="{87DB7499-9EF3-4EF7-B640-B0978D31CAA5}" srcOrd="1" destOrd="0" parTransId="{6A0EF9FD-F522-4A33-81A9-3581F3771083}" sibTransId="{ECD94E95-220B-4AC3-B99A-EBC4B512ECDE}"/>
    <dgm:cxn modelId="{DC316FDF-622A-4C54-871D-D9A727F51261}" type="presOf" srcId="{82191342-6E7A-4839-8ECD-52F4168745FC}" destId="{E9FA0A26-1E49-4C7C-8CC9-9AE793335951}" srcOrd="0" destOrd="0" presId="urn:microsoft.com/office/officeart/2005/8/layout/default"/>
    <dgm:cxn modelId="{41DA8E6B-1BF8-4CB3-8EF1-C5960440DDF2}" type="presOf" srcId="{7E80B070-7333-4277-A426-394FDAB20C99}" destId="{A529E728-3AB5-4737-9EA1-D8E5FD7973F7}" srcOrd="0" destOrd="0" presId="urn:microsoft.com/office/officeart/2005/8/layout/default"/>
    <dgm:cxn modelId="{F6B56B63-52EF-46C6-A614-1FFC24781308}" srcId="{315D7C0C-A7A3-4379-A424-82E3229A38BF}" destId="{7E80B070-7333-4277-A426-394FDAB20C99}" srcOrd="0" destOrd="0" parTransId="{ABB6FBC7-2995-418E-9224-CDB385C86ECD}" sibTransId="{3F593014-7BD2-420D-85C4-876337FB4630}"/>
    <dgm:cxn modelId="{F6F22736-CBBC-487D-879A-AAF8C98E5906}" srcId="{315D7C0C-A7A3-4379-A424-82E3229A38BF}" destId="{C5F446DC-B185-498F-BED7-C4F7E5AD76BA}" srcOrd="2" destOrd="0" parTransId="{1A751F02-55D6-46C2-9FFE-528AF0CCBA21}" sibTransId="{9FCE80C2-E58F-4B7F-86C6-F7CB142D20E9}"/>
    <dgm:cxn modelId="{A4D8C72D-4248-45BF-B03D-6D42E62C570E}" type="presOf" srcId="{87DB7499-9EF3-4EF7-B640-B0978D31CAA5}" destId="{80032748-F623-48D7-B0CA-DEB8DC81BE9D}" srcOrd="0" destOrd="0" presId="urn:microsoft.com/office/officeart/2005/8/layout/default"/>
    <dgm:cxn modelId="{C844F9A5-DC60-4D2C-A18C-B1B3929A074C}" type="presParOf" srcId="{2C9C7129-256A-4307-8285-413743237866}" destId="{A529E728-3AB5-4737-9EA1-D8E5FD7973F7}" srcOrd="0" destOrd="0" presId="urn:microsoft.com/office/officeart/2005/8/layout/default"/>
    <dgm:cxn modelId="{0A210BD0-8A86-4182-A301-621D2905A459}" type="presParOf" srcId="{2C9C7129-256A-4307-8285-413743237866}" destId="{E8E7A0C6-CCC4-49B7-9E2B-5E8410EE3D74}" srcOrd="1" destOrd="0" presId="urn:microsoft.com/office/officeart/2005/8/layout/default"/>
    <dgm:cxn modelId="{ECC50C21-96C4-4E29-87FF-EB1D1FE20E8E}" type="presParOf" srcId="{2C9C7129-256A-4307-8285-413743237866}" destId="{80032748-F623-48D7-B0CA-DEB8DC81BE9D}" srcOrd="2" destOrd="0" presId="urn:microsoft.com/office/officeart/2005/8/layout/default"/>
    <dgm:cxn modelId="{D59EADB4-F49E-4382-B00B-DCD589DCA0EC}" type="presParOf" srcId="{2C9C7129-256A-4307-8285-413743237866}" destId="{00E2D88D-0D83-42E3-84FB-329EE3974BB2}" srcOrd="3" destOrd="0" presId="urn:microsoft.com/office/officeart/2005/8/layout/default"/>
    <dgm:cxn modelId="{8FD43242-BF2F-4D22-AD40-CF79A4A02ED6}" type="presParOf" srcId="{2C9C7129-256A-4307-8285-413743237866}" destId="{A0DD95B1-4268-48F4-9723-493A01B70996}" srcOrd="4" destOrd="0" presId="urn:microsoft.com/office/officeart/2005/8/layout/default"/>
    <dgm:cxn modelId="{14BD3537-EA27-4FE1-993F-417D044E8488}" type="presParOf" srcId="{2C9C7129-256A-4307-8285-413743237866}" destId="{FCD4FBC8-0DB4-49EE-AC57-9367BFFA7C99}" srcOrd="5" destOrd="0" presId="urn:microsoft.com/office/officeart/2005/8/layout/default"/>
    <dgm:cxn modelId="{FA3DA1F9-2913-48FE-B83A-A782E59D14AA}" type="presParOf" srcId="{2C9C7129-256A-4307-8285-413743237866}" destId="{E9FA0A26-1E49-4C7C-8CC9-9AE793335951}" srcOrd="6" destOrd="0" presId="urn:microsoft.com/office/officeart/2005/8/layout/default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3BC4E81-B9AF-4F84-842F-40E8195A2FEA}" type="doc">
      <dgm:prSet loTypeId="urn:microsoft.com/office/officeart/2005/8/layout/chevron2" loCatId="list" qsTypeId="urn:microsoft.com/office/officeart/2005/8/quickstyle/simple5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54C17A63-8C6F-432D-8339-EBAF5F49ABF8}">
      <dgm:prSet phldrT="[Text]"/>
      <dgm:spPr/>
      <dgm:t>
        <a:bodyPr/>
        <a:lstStyle/>
        <a:p>
          <a:r>
            <a:rPr lang="en-US" dirty="0" smtClean="0"/>
            <a:t>#1</a:t>
          </a:r>
          <a:endParaRPr lang="en-US" dirty="0"/>
        </a:p>
      </dgm:t>
    </dgm:pt>
    <dgm:pt modelId="{B650BD11-4ECE-44E4-A676-C15716F86906}" type="parTrans" cxnId="{06FF3BE4-9E22-448C-86B3-119F3039053D}">
      <dgm:prSet/>
      <dgm:spPr/>
      <dgm:t>
        <a:bodyPr/>
        <a:lstStyle/>
        <a:p>
          <a:endParaRPr lang="en-US"/>
        </a:p>
      </dgm:t>
    </dgm:pt>
    <dgm:pt modelId="{30879B57-C2BE-4A72-A0B2-4E2FA530CE82}" type="sibTrans" cxnId="{06FF3BE4-9E22-448C-86B3-119F3039053D}">
      <dgm:prSet/>
      <dgm:spPr/>
      <dgm:t>
        <a:bodyPr/>
        <a:lstStyle/>
        <a:p>
          <a:endParaRPr lang="en-US"/>
        </a:p>
      </dgm:t>
    </dgm:pt>
    <dgm:pt modelId="{89BE380B-EBCA-460D-B6A6-631A80D5252E}">
      <dgm:prSet phldrT="[Text]"/>
      <dgm:spPr/>
      <dgm:t>
        <a:bodyPr/>
        <a:lstStyle/>
        <a:p>
          <a:r>
            <a:rPr lang="en-US" dirty="0" smtClean="0"/>
            <a:t>#2</a:t>
          </a:r>
          <a:endParaRPr lang="en-US" dirty="0"/>
        </a:p>
      </dgm:t>
    </dgm:pt>
    <dgm:pt modelId="{AFB129E8-1127-45F1-A092-882DA5C61847}" type="parTrans" cxnId="{AD96839A-5ABD-4004-8FF7-929A1340EB0A}">
      <dgm:prSet/>
      <dgm:spPr/>
      <dgm:t>
        <a:bodyPr/>
        <a:lstStyle/>
        <a:p>
          <a:endParaRPr lang="en-US"/>
        </a:p>
      </dgm:t>
    </dgm:pt>
    <dgm:pt modelId="{18625CB3-2164-4E22-B670-C9798A209339}" type="sibTrans" cxnId="{AD96839A-5ABD-4004-8FF7-929A1340EB0A}">
      <dgm:prSet/>
      <dgm:spPr/>
      <dgm:t>
        <a:bodyPr/>
        <a:lstStyle/>
        <a:p>
          <a:endParaRPr lang="en-US"/>
        </a:p>
      </dgm:t>
    </dgm:pt>
    <dgm:pt modelId="{55AEDAEF-BFE0-49C1-8871-875137AC51E9}">
      <dgm:prSet phldrT="[Text]"/>
      <dgm:spPr/>
      <dgm:t>
        <a:bodyPr/>
        <a:lstStyle/>
        <a:p>
          <a:r>
            <a:rPr lang="en-US" dirty="0" smtClean="0"/>
            <a:t>#3</a:t>
          </a:r>
          <a:endParaRPr lang="en-US" dirty="0"/>
        </a:p>
      </dgm:t>
    </dgm:pt>
    <dgm:pt modelId="{F9ABF9E9-EA71-44B0-8FBE-5B775E5EAD23}" type="parTrans" cxnId="{A68095D5-6E7E-4ED5-9D9A-05E6C32C9F22}">
      <dgm:prSet/>
      <dgm:spPr/>
      <dgm:t>
        <a:bodyPr/>
        <a:lstStyle/>
        <a:p>
          <a:endParaRPr lang="en-US"/>
        </a:p>
      </dgm:t>
    </dgm:pt>
    <dgm:pt modelId="{D17F1678-3BE0-48ED-9BF7-AE511A3926F9}" type="sibTrans" cxnId="{A68095D5-6E7E-4ED5-9D9A-05E6C32C9F22}">
      <dgm:prSet/>
      <dgm:spPr/>
      <dgm:t>
        <a:bodyPr/>
        <a:lstStyle/>
        <a:p>
          <a:endParaRPr lang="en-US"/>
        </a:p>
      </dgm:t>
    </dgm:pt>
    <dgm:pt modelId="{F76F26F4-E5C9-43F5-A868-7B229B8E635C}">
      <dgm:prSet phldrT="[Text]" custT="1"/>
      <dgm:spPr/>
      <dgm:t>
        <a:bodyPr/>
        <a:lstStyle/>
        <a:p>
          <a:r>
            <a:rPr lang="en-US" sz="2000" b="1" dirty="0" smtClean="0"/>
            <a:t>Modifications / accommodations in the classroom </a:t>
          </a:r>
          <a:endParaRPr lang="en-US" sz="2000" b="1" dirty="0"/>
        </a:p>
      </dgm:t>
    </dgm:pt>
    <dgm:pt modelId="{07E98CA1-09FB-42D9-956B-A1387528E151}" type="parTrans" cxnId="{9D5F35AF-7763-4741-8F1D-8A864201FB92}">
      <dgm:prSet/>
      <dgm:spPr/>
      <dgm:t>
        <a:bodyPr/>
        <a:lstStyle/>
        <a:p>
          <a:endParaRPr lang="en-US"/>
        </a:p>
      </dgm:t>
    </dgm:pt>
    <dgm:pt modelId="{FDF89A40-DDC8-43A2-8B04-E9F96230F91B}" type="sibTrans" cxnId="{9D5F35AF-7763-4741-8F1D-8A864201FB92}">
      <dgm:prSet/>
      <dgm:spPr/>
      <dgm:t>
        <a:bodyPr/>
        <a:lstStyle/>
        <a:p>
          <a:endParaRPr lang="en-US"/>
        </a:p>
      </dgm:t>
    </dgm:pt>
    <dgm:pt modelId="{E0DA0AEE-DA94-49CD-8A57-6BB667B5C5A9}">
      <dgm:prSet phldrT="[Text]" custT="1"/>
      <dgm:spPr/>
      <dgm:t>
        <a:bodyPr/>
        <a:lstStyle/>
        <a:p>
          <a:r>
            <a:rPr lang="en-US" sz="2000" b="1" dirty="0" smtClean="0"/>
            <a:t>Effective instructional strategies for students with ASD</a:t>
          </a:r>
          <a:endParaRPr lang="en-US" sz="2000" b="1" dirty="0"/>
        </a:p>
      </dgm:t>
    </dgm:pt>
    <dgm:pt modelId="{9B16CF03-BCF9-4E42-81B0-C35BD79C2701}" type="sibTrans" cxnId="{6F8A2AF2-5C72-4A6E-97DB-C0F7FC692A1E}">
      <dgm:prSet/>
      <dgm:spPr/>
      <dgm:t>
        <a:bodyPr/>
        <a:lstStyle/>
        <a:p>
          <a:endParaRPr lang="en-US"/>
        </a:p>
      </dgm:t>
    </dgm:pt>
    <dgm:pt modelId="{C03FE57B-778A-4E72-A7BD-29EA12CCA672}" type="parTrans" cxnId="{6F8A2AF2-5C72-4A6E-97DB-C0F7FC692A1E}">
      <dgm:prSet/>
      <dgm:spPr/>
      <dgm:t>
        <a:bodyPr/>
        <a:lstStyle/>
        <a:p>
          <a:endParaRPr lang="en-US"/>
        </a:p>
      </dgm:t>
    </dgm:pt>
    <dgm:pt modelId="{64FC9941-A30E-47D2-8CF5-AD97AFE3A099}">
      <dgm:prSet phldrT="[Text]" custT="1"/>
      <dgm:spPr/>
      <dgm:t>
        <a:bodyPr/>
        <a:lstStyle/>
        <a:p>
          <a:r>
            <a:rPr lang="en-US" sz="2000" b="1" dirty="0" smtClean="0"/>
            <a:t>Effective teaching methodologies for students with ASD</a:t>
          </a:r>
          <a:endParaRPr lang="en-US" sz="2000" b="1" dirty="0"/>
        </a:p>
      </dgm:t>
    </dgm:pt>
    <dgm:pt modelId="{87499587-D7E9-4A00-B6EA-FDE9EF978F17}" type="sibTrans" cxnId="{E780CBD9-A776-4C91-8C14-09E27C02A071}">
      <dgm:prSet/>
      <dgm:spPr/>
      <dgm:t>
        <a:bodyPr/>
        <a:lstStyle/>
        <a:p>
          <a:endParaRPr lang="en-US"/>
        </a:p>
      </dgm:t>
    </dgm:pt>
    <dgm:pt modelId="{9185CFB3-0EBF-4D2C-81FF-91DB10F1325E}" type="parTrans" cxnId="{E780CBD9-A776-4C91-8C14-09E27C02A071}">
      <dgm:prSet/>
      <dgm:spPr/>
      <dgm:t>
        <a:bodyPr/>
        <a:lstStyle/>
        <a:p>
          <a:endParaRPr lang="en-US"/>
        </a:p>
      </dgm:t>
    </dgm:pt>
    <dgm:pt modelId="{B2DEAC25-9A14-48F2-8CF6-8BD64E45778E}" type="pres">
      <dgm:prSet presAssocID="{53BC4E81-B9AF-4F84-842F-40E8195A2FEA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D4CC068-3663-4EC1-87E1-49D5022D2601}" type="pres">
      <dgm:prSet presAssocID="{54C17A63-8C6F-432D-8339-EBAF5F49ABF8}" presName="composite" presStyleCnt="0"/>
      <dgm:spPr/>
    </dgm:pt>
    <dgm:pt modelId="{B953F63E-4B42-40FE-8620-BBF1CDFF1BBC}" type="pres">
      <dgm:prSet presAssocID="{54C17A63-8C6F-432D-8339-EBAF5F49ABF8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9F0EFF-E87F-48F1-AB63-A5EACDDA85FF}" type="pres">
      <dgm:prSet presAssocID="{54C17A63-8C6F-432D-8339-EBAF5F49ABF8}" presName="descendantText" presStyleLbl="alignAcc1" presStyleIdx="0" presStyleCnt="3" custLinFactNeighborX="81" custLinFactNeighborY="-8475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D3119E-A473-441D-8A6A-CCA30795BEBA}" type="pres">
      <dgm:prSet presAssocID="{30879B57-C2BE-4A72-A0B2-4E2FA530CE82}" presName="sp" presStyleCnt="0"/>
      <dgm:spPr/>
    </dgm:pt>
    <dgm:pt modelId="{FD3388D2-7343-46B0-907F-1248E74C8E1C}" type="pres">
      <dgm:prSet presAssocID="{89BE380B-EBCA-460D-B6A6-631A80D5252E}" presName="composite" presStyleCnt="0"/>
      <dgm:spPr/>
    </dgm:pt>
    <dgm:pt modelId="{20662D3E-377C-4679-A622-36F01341F059}" type="pres">
      <dgm:prSet presAssocID="{89BE380B-EBCA-460D-B6A6-631A80D5252E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CFAE6B-6EC5-4FA5-917E-5CCC7B74EE3C}" type="pres">
      <dgm:prSet presAssocID="{89BE380B-EBCA-460D-B6A6-631A80D5252E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124717-4C45-4381-B996-44824A6150C7}" type="pres">
      <dgm:prSet presAssocID="{18625CB3-2164-4E22-B670-C9798A209339}" presName="sp" presStyleCnt="0"/>
      <dgm:spPr/>
    </dgm:pt>
    <dgm:pt modelId="{2F3B0F42-4205-4B40-99E1-02D95456380A}" type="pres">
      <dgm:prSet presAssocID="{55AEDAEF-BFE0-49C1-8871-875137AC51E9}" presName="composite" presStyleCnt="0"/>
      <dgm:spPr/>
    </dgm:pt>
    <dgm:pt modelId="{1E6B3880-DD59-42B0-8A2D-3204503A5976}" type="pres">
      <dgm:prSet presAssocID="{55AEDAEF-BFE0-49C1-8871-875137AC51E9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E0A48A-2330-4FF6-A5A5-31965C706A6F}" type="pres">
      <dgm:prSet presAssocID="{55AEDAEF-BFE0-49C1-8871-875137AC51E9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F8A2AF2-5C72-4A6E-97DB-C0F7FC692A1E}" srcId="{89BE380B-EBCA-460D-B6A6-631A80D5252E}" destId="{E0DA0AEE-DA94-49CD-8A57-6BB667B5C5A9}" srcOrd="0" destOrd="0" parTransId="{C03FE57B-778A-4E72-A7BD-29EA12CCA672}" sibTransId="{9B16CF03-BCF9-4E42-81B0-C35BD79C2701}"/>
    <dgm:cxn modelId="{AD96839A-5ABD-4004-8FF7-929A1340EB0A}" srcId="{53BC4E81-B9AF-4F84-842F-40E8195A2FEA}" destId="{89BE380B-EBCA-460D-B6A6-631A80D5252E}" srcOrd="1" destOrd="0" parTransId="{AFB129E8-1127-45F1-A092-882DA5C61847}" sibTransId="{18625CB3-2164-4E22-B670-C9798A209339}"/>
    <dgm:cxn modelId="{C6D7055B-B008-4D04-96BC-7811678A952A}" type="presOf" srcId="{53BC4E81-B9AF-4F84-842F-40E8195A2FEA}" destId="{B2DEAC25-9A14-48F2-8CF6-8BD64E45778E}" srcOrd="0" destOrd="0" presId="urn:microsoft.com/office/officeart/2005/8/layout/chevron2"/>
    <dgm:cxn modelId="{0C88B1BB-7610-416C-A1CB-1F187E18A0F9}" type="presOf" srcId="{F76F26F4-E5C9-43F5-A868-7B229B8E635C}" destId="{BBE0A48A-2330-4FF6-A5A5-31965C706A6F}" srcOrd="0" destOrd="0" presId="urn:microsoft.com/office/officeart/2005/8/layout/chevron2"/>
    <dgm:cxn modelId="{5A8750AD-63CF-4094-8E01-4C36078E2792}" type="presOf" srcId="{64FC9941-A30E-47D2-8CF5-AD97AFE3A099}" destId="{999F0EFF-E87F-48F1-AB63-A5EACDDA85FF}" srcOrd="0" destOrd="0" presId="urn:microsoft.com/office/officeart/2005/8/layout/chevron2"/>
    <dgm:cxn modelId="{E780CBD9-A776-4C91-8C14-09E27C02A071}" srcId="{54C17A63-8C6F-432D-8339-EBAF5F49ABF8}" destId="{64FC9941-A30E-47D2-8CF5-AD97AFE3A099}" srcOrd="0" destOrd="0" parTransId="{9185CFB3-0EBF-4D2C-81FF-91DB10F1325E}" sibTransId="{87499587-D7E9-4A00-B6EA-FDE9EF978F17}"/>
    <dgm:cxn modelId="{9D5F35AF-7763-4741-8F1D-8A864201FB92}" srcId="{55AEDAEF-BFE0-49C1-8871-875137AC51E9}" destId="{F76F26F4-E5C9-43F5-A868-7B229B8E635C}" srcOrd="0" destOrd="0" parTransId="{07E98CA1-09FB-42D9-956B-A1387528E151}" sibTransId="{FDF89A40-DDC8-43A2-8B04-E9F96230F91B}"/>
    <dgm:cxn modelId="{06FF3BE4-9E22-448C-86B3-119F3039053D}" srcId="{53BC4E81-B9AF-4F84-842F-40E8195A2FEA}" destId="{54C17A63-8C6F-432D-8339-EBAF5F49ABF8}" srcOrd="0" destOrd="0" parTransId="{B650BD11-4ECE-44E4-A676-C15716F86906}" sibTransId="{30879B57-C2BE-4A72-A0B2-4E2FA530CE82}"/>
    <dgm:cxn modelId="{4DDC2C56-DE8A-4F8C-AABC-0B57789DCB63}" type="presOf" srcId="{89BE380B-EBCA-460D-B6A6-631A80D5252E}" destId="{20662D3E-377C-4679-A622-36F01341F059}" srcOrd="0" destOrd="0" presId="urn:microsoft.com/office/officeart/2005/8/layout/chevron2"/>
    <dgm:cxn modelId="{A68095D5-6E7E-4ED5-9D9A-05E6C32C9F22}" srcId="{53BC4E81-B9AF-4F84-842F-40E8195A2FEA}" destId="{55AEDAEF-BFE0-49C1-8871-875137AC51E9}" srcOrd="2" destOrd="0" parTransId="{F9ABF9E9-EA71-44B0-8FBE-5B775E5EAD23}" sibTransId="{D17F1678-3BE0-48ED-9BF7-AE511A3926F9}"/>
    <dgm:cxn modelId="{B2452B3A-A468-4742-A95E-4F4CC6AD7728}" type="presOf" srcId="{55AEDAEF-BFE0-49C1-8871-875137AC51E9}" destId="{1E6B3880-DD59-42B0-8A2D-3204503A5976}" srcOrd="0" destOrd="0" presId="urn:microsoft.com/office/officeart/2005/8/layout/chevron2"/>
    <dgm:cxn modelId="{2B0D50C0-A810-42BD-9D87-AA355AD53E7D}" type="presOf" srcId="{E0DA0AEE-DA94-49CD-8A57-6BB667B5C5A9}" destId="{46CFAE6B-6EC5-4FA5-917E-5CCC7B74EE3C}" srcOrd="0" destOrd="0" presId="urn:microsoft.com/office/officeart/2005/8/layout/chevron2"/>
    <dgm:cxn modelId="{2818D0A3-CD6A-43BB-99E6-A15AEE8D82AC}" type="presOf" srcId="{54C17A63-8C6F-432D-8339-EBAF5F49ABF8}" destId="{B953F63E-4B42-40FE-8620-BBF1CDFF1BBC}" srcOrd="0" destOrd="0" presId="urn:microsoft.com/office/officeart/2005/8/layout/chevron2"/>
    <dgm:cxn modelId="{AA04F4CC-9BDA-480B-9B22-A42B17E4E457}" type="presParOf" srcId="{B2DEAC25-9A14-48F2-8CF6-8BD64E45778E}" destId="{7D4CC068-3663-4EC1-87E1-49D5022D2601}" srcOrd="0" destOrd="0" presId="urn:microsoft.com/office/officeart/2005/8/layout/chevron2"/>
    <dgm:cxn modelId="{C4873234-43F7-486B-BD8B-7BBB03D5B3EC}" type="presParOf" srcId="{7D4CC068-3663-4EC1-87E1-49D5022D2601}" destId="{B953F63E-4B42-40FE-8620-BBF1CDFF1BBC}" srcOrd="0" destOrd="0" presId="urn:microsoft.com/office/officeart/2005/8/layout/chevron2"/>
    <dgm:cxn modelId="{A511711D-D7CE-457A-9C2B-338669AC8995}" type="presParOf" srcId="{7D4CC068-3663-4EC1-87E1-49D5022D2601}" destId="{999F0EFF-E87F-48F1-AB63-A5EACDDA85FF}" srcOrd="1" destOrd="0" presId="urn:microsoft.com/office/officeart/2005/8/layout/chevron2"/>
    <dgm:cxn modelId="{9EFBF146-A03D-40EF-B8F7-0B058DA0D500}" type="presParOf" srcId="{B2DEAC25-9A14-48F2-8CF6-8BD64E45778E}" destId="{46D3119E-A473-441D-8A6A-CCA30795BEBA}" srcOrd="1" destOrd="0" presId="urn:microsoft.com/office/officeart/2005/8/layout/chevron2"/>
    <dgm:cxn modelId="{BAE8DE17-8124-4AD4-826C-737DDEC96D52}" type="presParOf" srcId="{B2DEAC25-9A14-48F2-8CF6-8BD64E45778E}" destId="{FD3388D2-7343-46B0-907F-1248E74C8E1C}" srcOrd="2" destOrd="0" presId="urn:microsoft.com/office/officeart/2005/8/layout/chevron2"/>
    <dgm:cxn modelId="{74668B7A-4D75-429F-955D-1DB1B89A57DA}" type="presParOf" srcId="{FD3388D2-7343-46B0-907F-1248E74C8E1C}" destId="{20662D3E-377C-4679-A622-36F01341F059}" srcOrd="0" destOrd="0" presId="urn:microsoft.com/office/officeart/2005/8/layout/chevron2"/>
    <dgm:cxn modelId="{FF3ADB70-AE81-470F-A8D2-F07A247EAC83}" type="presParOf" srcId="{FD3388D2-7343-46B0-907F-1248E74C8E1C}" destId="{46CFAE6B-6EC5-4FA5-917E-5CCC7B74EE3C}" srcOrd="1" destOrd="0" presId="urn:microsoft.com/office/officeart/2005/8/layout/chevron2"/>
    <dgm:cxn modelId="{A00F7C7D-2ABE-4C59-9ED8-041502446838}" type="presParOf" srcId="{B2DEAC25-9A14-48F2-8CF6-8BD64E45778E}" destId="{67124717-4C45-4381-B996-44824A6150C7}" srcOrd="3" destOrd="0" presId="urn:microsoft.com/office/officeart/2005/8/layout/chevron2"/>
    <dgm:cxn modelId="{C799F7E0-7E69-4A39-9C30-541098E4D31B}" type="presParOf" srcId="{B2DEAC25-9A14-48F2-8CF6-8BD64E45778E}" destId="{2F3B0F42-4205-4B40-99E1-02D95456380A}" srcOrd="4" destOrd="0" presId="urn:microsoft.com/office/officeart/2005/8/layout/chevron2"/>
    <dgm:cxn modelId="{C8B8CCE8-7DA9-4A7E-BA71-19CE15CEAB34}" type="presParOf" srcId="{2F3B0F42-4205-4B40-99E1-02D95456380A}" destId="{1E6B3880-DD59-42B0-8A2D-3204503A5976}" srcOrd="0" destOrd="0" presId="urn:microsoft.com/office/officeart/2005/8/layout/chevron2"/>
    <dgm:cxn modelId="{02CF6229-4D74-48E7-A353-365A5E91445A}" type="presParOf" srcId="{2F3B0F42-4205-4B40-99E1-02D95456380A}" destId="{BBE0A48A-2330-4FF6-A5A5-31965C706A6F}" srcOrd="1" destOrd="0" presId="urn:microsoft.com/office/officeart/2005/8/layout/chevron2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F960836-45E8-4F95-BC2B-9BEB93DC62DA}" type="doc">
      <dgm:prSet loTypeId="urn:microsoft.com/office/officeart/2005/8/layout/pyramid1" loCatId="pyramid" qsTypeId="urn:microsoft.com/office/officeart/2005/8/quickstyle/simple5" qsCatId="simple" csTypeId="urn:microsoft.com/office/officeart/2005/8/colors/colorful1" csCatId="colorful" phldr="1"/>
      <dgm:spPr/>
    </dgm:pt>
    <dgm:pt modelId="{A7250608-4389-4DB8-95DF-FC0B926BC8EA}">
      <dgm:prSet phldrT="[Text]" custT="1"/>
      <dgm:spPr/>
      <dgm:t>
        <a:bodyPr/>
        <a:lstStyle/>
        <a:p>
          <a:r>
            <a:rPr lang="en-US" sz="1100" u="sng" dirty="0" smtClean="0"/>
            <a:t>Acquisition</a:t>
          </a:r>
          <a:r>
            <a:rPr lang="en-US" sz="1100" dirty="0" smtClean="0"/>
            <a:t> </a:t>
          </a:r>
          <a:r>
            <a:rPr lang="en-US" sz="1150" dirty="0" smtClean="0"/>
            <a:t>of a new skill </a:t>
          </a:r>
          <a:endParaRPr lang="en-US" sz="1150" dirty="0"/>
        </a:p>
      </dgm:t>
    </dgm:pt>
    <dgm:pt modelId="{3A9DD3B8-5FCE-4D22-B16A-DC8120419049}" type="parTrans" cxnId="{60C6FB06-BA11-477A-850D-BDCDDA5EE371}">
      <dgm:prSet/>
      <dgm:spPr/>
      <dgm:t>
        <a:bodyPr/>
        <a:lstStyle/>
        <a:p>
          <a:endParaRPr lang="en-US"/>
        </a:p>
      </dgm:t>
    </dgm:pt>
    <dgm:pt modelId="{36F55025-DEB4-45E4-B54D-4BCF6BDF7B60}" type="sibTrans" cxnId="{60C6FB06-BA11-477A-850D-BDCDDA5EE371}">
      <dgm:prSet/>
      <dgm:spPr/>
      <dgm:t>
        <a:bodyPr/>
        <a:lstStyle/>
        <a:p>
          <a:endParaRPr lang="en-US"/>
        </a:p>
      </dgm:t>
    </dgm:pt>
    <dgm:pt modelId="{8C90B5D5-EECF-4E18-84C0-C01F6E77E47F}">
      <dgm:prSet custT="1"/>
      <dgm:spPr/>
      <dgm:t>
        <a:bodyPr/>
        <a:lstStyle/>
        <a:p>
          <a:r>
            <a:rPr lang="en-US" sz="1150" u="sng" dirty="0" smtClean="0"/>
            <a:t>Fluency</a:t>
          </a:r>
          <a:r>
            <a:rPr lang="en-US" sz="1150" dirty="0" smtClean="0"/>
            <a:t> with the new skill </a:t>
          </a:r>
        </a:p>
      </dgm:t>
    </dgm:pt>
    <dgm:pt modelId="{FEC8F228-02A6-4619-8649-744D40EAB650}" type="parTrans" cxnId="{A091A214-3687-4593-81B7-8DA705DE9E7E}">
      <dgm:prSet/>
      <dgm:spPr/>
      <dgm:t>
        <a:bodyPr/>
        <a:lstStyle/>
        <a:p>
          <a:endParaRPr lang="en-US"/>
        </a:p>
      </dgm:t>
    </dgm:pt>
    <dgm:pt modelId="{1E5659E9-CDCE-4DDF-A983-B380EC29025A}" type="sibTrans" cxnId="{A091A214-3687-4593-81B7-8DA705DE9E7E}">
      <dgm:prSet/>
      <dgm:spPr/>
      <dgm:t>
        <a:bodyPr/>
        <a:lstStyle/>
        <a:p>
          <a:endParaRPr lang="en-US"/>
        </a:p>
      </dgm:t>
    </dgm:pt>
    <dgm:pt modelId="{1272F8BA-8E1A-4A1B-9A02-F99C22724E1F}">
      <dgm:prSet custT="1"/>
      <dgm:spPr/>
      <dgm:t>
        <a:bodyPr/>
        <a:lstStyle/>
        <a:p>
          <a:r>
            <a:rPr lang="en-US" sz="1150" u="sng" dirty="0" smtClean="0"/>
            <a:t>Maintenance</a:t>
          </a:r>
          <a:r>
            <a:rPr lang="en-US" sz="1150" dirty="0" smtClean="0"/>
            <a:t> of all previously learned skills </a:t>
          </a:r>
        </a:p>
      </dgm:t>
    </dgm:pt>
    <dgm:pt modelId="{2E5B174A-D31E-4347-B095-7CEF0E261A20}" type="parTrans" cxnId="{18BB894E-B300-41D9-846A-A73B9930B3F1}">
      <dgm:prSet/>
      <dgm:spPr/>
      <dgm:t>
        <a:bodyPr/>
        <a:lstStyle/>
        <a:p>
          <a:endParaRPr lang="en-US"/>
        </a:p>
      </dgm:t>
    </dgm:pt>
    <dgm:pt modelId="{F57E5EE0-4DE6-49A2-ACBE-4A43B5C503AF}" type="sibTrans" cxnId="{18BB894E-B300-41D9-846A-A73B9930B3F1}">
      <dgm:prSet/>
      <dgm:spPr/>
      <dgm:t>
        <a:bodyPr/>
        <a:lstStyle/>
        <a:p>
          <a:endParaRPr lang="en-US"/>
        </a:p>
      </dgm:t>
    </dgm:pt>
    <dgm:pt modelId="{A2B0904D-47E9-4863-A231-8698BA9F5FAE}">
      <dgm:prSet custT="1"/>
      <dgm:spPr/>
      <dgm:t>
        <a:bodyPr/>
        <a:lstStyle/>
        <a:p>
          <a:r>
            <a:rPr lang="en-US" sz="1150" u="sng" dirty="0" smtClean="0"/>
            <a:t>Generalization</a:t>
          </a:r>
          <a:r>
            <a:rPr lang="en-US" sz="1150" dirty="0" smtClean="0"/>
            <a:t> of all previously learned skill to new contexts </a:t>
          </a:r>
        </a:p>
      </dgm:t>
    </dgm:pt>
    <dgm:pt modelId="{F52A88F1-A0AC-4A32-AC9C-8839D8E23D95}" type="parTrans" cxnId="{ECA6B44C-DEA8-492A-839E-997FEDA727F2}">
      <dgm:prSet/>
      <dgm:spPr/>
      <dgm:t>
        <a:bodyPr/>
        <a:lstStyle/>
        <a:p>
          <a:endParaRPr lang="en-US"/>
        </a:p>
      </dgm:t>
    </dgm:pt>
    <dgm:pt modelId="{D42D4743-C3E3-4181-89C6-5218856D18EA}" type="sibTrans" cxnId="{ECA6B44C-DEA8-492A-839E-997FEDA727F2}">
      <dgm:prSet/>
      <dgm:spPr/>
      <dgm:t>
        <a:bodyPr/>
        <a:lstStyle/>
        <a:p>
          <a:endParaRPr lang="en-US"/>
        </a:p>
      </dgm:t>
    </dgm:pt>
    <dgm:pt modelId="{048C25C8-FBB8-4AE9-8D00-9203F2628224}">
      <dgm:prSet custT="1"/>
      <dgm:spPr/>
      <dgm:t>
        <a:bodyPr/>
        <a:lstStyle/>
        <a:p>
          <a:r>
            <a:rPr lang="en-US" sz="1150" u="sng" dirty="0" smtClean="0"/>
            <a:t>Adaptation</a:t>
          </a:r>
          <a:endParaRPr lang="en-US" sz="1150" dirty="0"/>
        </a:p>
      </dgm:t>
    </dgm:pt>
    <dgm:pt modelId="{643D63AB-603C-46F6-B0A1-2DD5FE61EB4F}" type="parTrans" cxnId="{0DD1E479-6A43-4195-92A1-F2B3181D3E17}">
      <dgm:prSet/>
      <dgm:spPr/>
      <dgm:t>
        <a:bodyPr/>
        <a:lstStyle/>
        <a:p>
          <a:endParaRPr lang="en-US"/>
        </a:p>
      </dgm:t>
    </dgm:pt>
    <dgm:pt modelId="{B0B7AAB7-F453-4D2E-9D00-A19FA9D882F6}" type="sibTrans" cxnId="{0DD1E479-6A43-4195-92A1-F2B3181D3E17}">
      <dgm:prSet/>
      <dgm:spPr/>
      <dgm:t>
        <a:bodyPr/>
        <a:lstStyle/>
        <a:p>
          <a:endParaRPr lang="en-US"/>
        </a:p>
      </dgm:t>
    </dgm:pt>
    <dgm:pt modelId="{4DB22CA6-D774-4302-BC07-055B969931D8}" type="pres">
      <dgm:prSet presAssocID="{7F960836-45E8-4F95-BC2B-9BEB93DC62DA}" presName="Name0" presStyleCnt="0">
        <dgm:presLayoutVars>
          <dgm:dir/>
          <dgm:animLvl val="lvl"/>
          <dgm:resizeHandles val="exact"/>
        </dgm:presLayoutVars>
      </dgm:prSet>
      <dgm:spPr/>
    </dgm:pt>
    <dgm:pt modelId="{E4A5C920-F7EA-4A49-838F-F41631930AE7}" type="pres">
      <dgm:prSet presAssocID="{A7250608-4389-4DB8-95DF-FC0B926BC8EA}" presName="Name8" presStyleCnt="0"/>
      <dgm:spPr/>
    </dgm:pt>
    <dgm:pt modelId="{309DBA25-03DE-4BE8-AB61-93D819B1E83D}" type="pres">
      <dgm:prSet presAssocID="{A7250608-4389-4DB8-95DF-FC0B926BC8EA}" presName="level" presStyleLbl="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AE3899-231C-4D2E-898F-85F28CE9B1FE}" type="pres">
      <dgm:prSet presAssocID="{A7250608-4389-4DB8-95DF-FC0B926BC8E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53897A-93E4-4F6E-AC93-CBE32F3DDCAA}" type="pres">
      <dgm:prSet presAssocID="{8C90B5D5-EECF-4E18-84C0-C01F6E77E47F}" presName="Name8" presStyleCnt="0"/>
      <dgm:spPr/>
    </dgm:pt>
    <dgm:pt modelId="{5AAD2CE1-7ADD-4170-BF6A-EE6DC9141874}" type="pres">
      <dgm:prSet presAssocID="{8C90B5D5-EECF-4E18-84C0-C01F6E77E47F}" presName="level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6E673E-34E1-4DD2-B891-B13E2121CCA0}" type="pres">
      <dgm:prSet presAssocID="{8C90B5D5-EECF-4E18-84C0-C01F6E77E47F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A39F87-0358-43CE-BD09-9F8F8181D054}" type="pres">
      <dgm:prSet presAssocID="{1272F8BA-8E1A-4A1B-9A02-F99C22724E1F}" presName="Name8" presStyleCnt="0"/>
      <dgm:spPr/>
    </dgm:pt>
    <dgm:pt modelId="{ABA9E3C9-D04D-43DA-B9D9-F486FE05AE1A}" type="pres">
      <dgm:prSet presAssocID="{1272F8BA-8E1A-4A1B-9A02-F99C22724E1F}" presName="level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4DE556-DBE3-420F-8053-FBA8AF81F894}" type="pres">
      <dgm:prSet presAssocID="{1272F8BA-8E1A-4A1B-9A02-F99C22724E1F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8EEF61-21EE-4910-B1F3-5A5A9ECDC3BD}" type="pres">
      <dgm:prSet presAssocID="{A2B0904D-47E9-4863-A231-8698BA9F5FAE}" presName="Name8" presStyleCnt="0"/>
      <dgm:spPr/>
    </dgm:pt>
    <dgm:pt modelId="{42AEA5CB-8454-4B48-A6C4-7A4D6D0772EC}" type="pres">
      <dgm:prSet presAssocID="{A2B0904D-47E9-4863-A231-8698BA9F5FAE}" presName="level" presStyleLbl="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A654F8-B412-45D9-A8DF-09E4D689E22D}" type="pres">
      <dgm:prSet presAssocID="{A2B0904D-47E9-4863-A231-8698BA9F5FAE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AC0245-4EF8-40C8-9676-006B792162B4}" type="pres">
      <dgm:prSet presAssocID="{048C25C8-FBB8-4AE9-8D00-9203F2628224}" presName="Name8" presStyleCnt="0"/>
      <dgm:spPr/>
    </dgm:pt>
    <dgm:pt modelId="{6788A3A5-B1DA-4AF8-B836-E2F01934C13A}" type="pres">
      <dgm:prSet presAssocID="{048C25C8-FBB8-4AE9-8D00-9203F2628224}" presName="level" presStyleLbl="node1" presStyleIdx="4" presStyleCnt="5" custLinFactY="12821" custLinFactNeighborX="12395" custLinFactNeighborY="10000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BDDEA1-3E0D-4B71-81CA-76009E9F0994}" type="pres">
      <dgm:prSet presAssocID="{048C25C8-FBB8-4AE9-8D00-9203F262822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091A214-3687-4593-81B7-8DA705DE9E7E}" srcId="{7F960836-45E8-4F95-BC2B-9BEB93DC62DA}" destId="{8C90B5D5-EECF-4E18-84C0-C01F6E77E47F}" srcOrd="1" destOrd="0" parTransId="{FEC8F228-02A6-4619-8649-744D40EAB650}" sibTransId="{1E5659E9-CDCE-4DDF-A983-B380EC29025A}"/>
    <dgm:cxn modelId="{6F2661E0-6028-4610-9E92-932831BDBEAA}" type="presOf" srcId="{1272F8BA-8E1A-4A1B-9A02-F99C22724E1F}" destId="{ABA9E3C9-D04D-43DA-B9D9-F486FE05AE1A}" srcOrd="0" destOrd="0" presId="urn:microsoft.com/office/officeart/2005/8/layout/pyramid1"/>
    <dgm:cxn modelId="{A1F78FCF-49CF-46D8-B39C-8CCA45E89A6F}" type="presOf" srcId="{1272F8BA-8E1A-4A1B-9A02-F99C22724E1F}" destId="{454DE556-DBE3-420F-8053-FBA8AF81F894}" srcOrd="1" destOrd="0" presId="urn:microsoft.com/office/officeart/2005/8/layout/pyramid1"/>
    <dgm:cxn modelId="{9AD8B9D3-B3CA-44C7-8497-4E04ABB177BA}" type="presOf" srcId="{A2B0904D-47E9-4863-A231-8698BA9F5FAE}" destId="{42AEA5CB-8454-4B48-A6C4-7A4D6D0772EC}" srcOrd="0" destOrd="0" presId="urn:microsoft.com/office/officeart/2005/8/layout/pyramid1"/>
    <dgm:cxn modelId="{A617FE3C-198C-44A8-9A85-021A3C9CB79A}" type="presOf" srcId="{8C90B5D5-EECF-4E18-84C0-C01F6E77E47F}" destId="{5AAD2CE1-7ADD-4170-BF6A-EE6DC9141874}" srcOrd="0" destOrd="0" presId="urn:microsoft.com/office/officeart/2005/8/layout/pyramid1"/>
    <dgm:cxn modelId="{0DD1E479-6A43-4195-92A1-F2B3181D3E17}" srcId="{7F960836-45E8-4F95-BC2B-9BEB93DC62DA}" destId="{048C25C8-FBB8-4AE9-8D00-9203F2628224}" srcOrd="4" destOrd="0" parTransId="{643D63AB-603C-46F6-B0A1-2DD5FE61EB4F}" sibTransId="{B0B7AAB7-F453-4D2E-9D00-A19FA9D882F6}"/>
    <dgm:cxn modelId="{AB829986-6260-4FF7-BF8A-1AC72B497C3D}" type="presOf" srcId="{7F960836-45E8-4F95-BC2B-9BEB93DC62DA}" destId="{4DB22CA6-D774-4302-BC07-055B969931D8}" srcOrd="0" destOrd="0" presId="urn:microsoft.com/office/officeart/2005/8/layout/pyramid1"/>
    <dgm:cxn modelId="{0839D7C5-8160-45AF-91B2-2D2C315B6B10}" type="presOf" srcId="{048C25C8-FBB8-4AE9-8D00-9203F2628224}" destId="{6788A3A5-B1DA-4AF8-B836-E2F01934C13A}" srcOrd="0" destOrd="0" presId="urn:microsoft.com/office/officeart/2005/8/layout/pyramid1"/>
    <dgm:cxn modelId="{83E4115C-2F80-414E-A76F-A071CA82FE65}" type="presOf" srcId="{A2B0904D-47E9-4863-A231-8698BA9F5FAE}" destId="{10A654F8-B412-45D9-A8DF-09E4D689E22D}" srcOrd="1" destOrd="0" presId="urn:microsoft.com/office/officeart/2005/8/layout/pyramid1"/>
    <dgm:cxn modelId="{7901FBF0-5699-4301-90D0-A50AE9F8FC20}" type="presOf" srcId="{A7250608-4389-4DB8-95DF-FC0B926BC8EA}" destId="{49AE3899-231C-4D2E-898F-85F28CE9B1FE}" srcOrd="1" destOrd="0" presId="urn:microsoft.com/office/officeart/2005/8/layout/pyramid1"/>
    <dgm:cxn modelId="{ECA6B44C-DEA8-492A-839E-997FEDA727F2}" srcId="{7F960836-45E8-4F95-BC2B-9BEB93DC62DA}" destId="{A2B0904D-47E9-4863-A231-8698BA9F5FAE}" srcOrd="3" destOrd="0" parTransId="{F52A88F1-A0AC-4A32-AC9C-8839D8E23D95}" sibTransId="{D42D4743-C3E3-4181-89C6-5218856D18EA}"/>
    <dgm:cxn modelId="{60C6FB06-BA11-477A-850D-BDCDDA5EE371}" srcId="{7F960836-45E8-4F95-BC2B-9BEB93DC62DA}" destId="{A7250608-4389-4DB8-95DF-FC0B926BC8EA}" srcOrd="0" destOrd="0" parTransId="{3A9DD3B8-5FCE-4D22-B16A-DC8120419049}" sibTransId="{36F55025-DEB4-45E4-B54D-4BCF6BDF7B60}"/>
    <dgm:cxn modelId="{E4B9A34B-E614-400A-B958-21FEAE77C12E}" type="presOf" srcId="{A7250608-4389-4DB8-95DF-FC0B926BC8EA}" destId="{309DBA25-03DE-4BE8-AB61-93D819B1E83D}" srcOrd="0" destOrd="0" presId="urn:microsoft.com/office/officeart/2005/8/layout/pyramid1"/>
    <dgm:cxn modelId="{18BB894E-B300-41D9-846A-A73B9930B3F1}" srcId="{7F960836-45E8-4F95-BC2B-9BEB93DC62DA}" destId="{1272F8BA-8E1A-4A1B-9A02-F99C22724E1F}" srcOrd="2" destOrd="0" parTransId="{2E5B174A-D31E-4347-B095-7CEF0E261A20}" sibTransId="{F57E5EE0-4DE6-49A2-ACBE-4A43B5C503AF}"/>
    <dgm:cxn modelId="{816B3D6C-94A8-4D90-85D3-709F494FFEFE}" type="presOf" srcId="{8C90B5D5-EECF-4E18-84C0-C01F6E77E47F}" destId="{726E673E-34E1-4DD2-B891-B13E2121CCA0}" srcOrd="1" destOrd="0" presId="urn:microsoft.com/office/officeart/2005/8/layout/pyramid1"/>
    <dgm:cxn modelId="{0AE4B9C5-F487-4170-8B51-12FED6843CDA}" type="presOf" srcId="{048C25C8-FBB8-4AE9-8D00-9203F2628224}" destId="{09BDDEA1-3E0D-4B71-81CA-76009E9F0994}" srcOrd="1" destOrd="0" presId="urn:microsoft.com/office/officeart/2005/8/layout/pyramid1"/>
    <dgm:cxn modelId="{59145C73-39EC-40A8-8489-60D1D4080B9B}" type="presParOf" srcId="{4DB22CA6-D774-4302-BC07-055B969931D8}" destId="{E4A5C920-F7EA-4A49-838F-F41631930AE7}" srcOrd="0" destOrd="0" presId="urn:microsoft.com/office/officeart/2005/8/layout/pyramid1"/>
    <dgm:cxn modelId="{2927AF16-A7B2-4D05-BAB8-850F4F189D54}" type="presParOf" srcId="{E4A5C920-F7EA-4A49-838F-F41631930AE7}" destId="{309DBA25-03DE-4BE8-AB61-93D819B1E83D}" srcOrd="0" destOrd="0" presId="urn:microsoft.com/office/officeart/2005/8/layout/pyramid1"/>
    <dgm:cxn modelId="{5D28FF50-5497-4618-B86C-E692A57D8A81}" type="presParOf" srcId="{E4A5C920-F7EA-4A49-838F-F41631930AE7}" destId="{49AE3899-231C-4D2E-898F-85F28CE9B1FE}" srcOrd="1" destOrd="0" presId="urn:microsoft.com/office/officeart/2005/8/layout/pyramid1"/>
    <dgm:cxn modelId="{38E540AA-CBDE-4EBB-ABFE-9FB2A7500318}" type="presParOf" srcId="{4DB22CA6-D774-4302-BC07-055B969931D8}" destId="{1353897A-93E4-4F6E-AC93-CBE32F3DDCAA}" srcOrd="1" destOrd="0" presId="urn:microsoft.com/office/officeart/2005/8/layout/pyramid1"/>
    <dgm:cxn modelId="{7BADDC4C-8E72-4D89-B7C2-C73DC8EE458E}" type="presParOf" srcId="{1353897A-93E4-4F6E-AC93-CBE32F3DDCAA}" destId="{5AAD2CE1-7ADD-4170-BF6A-EE6DC9141874}" srcOrd="0" destOrd="0" presId="urn:microsoft.com/office/officeart/2005/8/layout/pyramid1"/>
    <dgm:cxn modelId="{CA590EC6-895B-4C42-BB14-610A861C9D9C}" type="presParOf" srcId="{1353897A-93E4-4F6E-AC93-CBE32F3DDCAA}" destId="{726E673E-34E1-4DD2-B891-B13E2121CCA0}" srcOrd="1" destOrd="0" presId="urn:microsoft.com/office/officeart/2005/8/layout/pyramid1"/>
    <dgm:cxn modelId="{8F7CE154-3BB4-497C-85D4-E87A3648BE78}" type="presParOf" srcId="{4DB22CA6-D774-4302-BC07-055B969931D8}" destId="{CDA39F87-0358-43CE-BD09-9F8F8181D054}" srcOrd="2" destOrd="0" presId="urn:microsoft.com/office/officeart/2005/8/layout/pyramid1"/>
    <dgm:cxn modelId="{E0695A46-6DE0-4453-96C8-816609931E5B}" type="presParOf" srcId="{CDA39F87-0358-43CE-BD09-9F8F8181D054}" destId="{ABA9E3C9-D04D-43DA-B9D9-F486FE05AE1A}" srcOrd="0" destOrd="0" presId="urn:microsoft.com/office/officeart/2005/8/layout/pyramid1"/>
    <dgm:cxn modelId="{DF1A9D03-5103-400C-B506-37A7C0395996}" type="presParOf" srcId="{CDA39F87-0358-43CE-BD09-9F8F8181D054}" destId="{454DE556-DBE3-420F-8053-FBA8AF81F894}" srcOrd="1" destOrd="0" presId="urn:microsoft.com/office/officeart/2005/8/layout/pyramid1"/>
    <dgm:cxn modelId="{63152532-7225-485A-8931-44943BD7B787}" type="presParOf" srcId="{4DB22CA6-D774-4302-BC07-055B969931D8}" destId="{298EEF61-21EE-4910-B1F3-5A5A9ECDC3BD}" srcOrd="3" destOrd="0" presId="urn:microsoft.com/office/officeart/2005/8/layout/pyramid1"/>
    <dgm:cxn modelId="{61605F20-3528-418F-81D1-380A809A0B08}" type="presParOf" srcId="{298EEF61-21EE-4910-B1F3-5A5A9ECDC3BD}" destId="{42AEA5CB-8454-4B48-A6C4-7A4D6D0772EC}" srcOrd="0" destOrd="0" presId="urn:microsoft.com/office/officeart/2005/8/layout/pyramid1"/>
    <dgm:cxn modelId="{30BA3748-1AE1-4D98-AC3D-FC6257A2B24E}" type="presParOf" srcId="{298EEF61-21EE-4910-B1F3-5A5A9ECDC3BD}" destId="{10A654F8-B412-45D9-A8DF-09E4D689E22D}" srcOrd="1" destOrd="0" presId="urn:microsoft.com/office/officeart/2005/8/layout/pyramid1"/>
    <dgm:cxn modelId="{84B17E50-F906-404C-83A0-02697CC41041}" type="presParOf" srcId="{4DB22CA6-D774-4302-BC07-055B969931D8}" destId="{78AC0245-4EF8-40C8-9676-006B792162B4}" srcOrd="4" destOrd="0" presId="urn:microsoft.com/office/officeart/2005/8/layout/pyramid1"/>
    <dgm:cxn modelId="{0443C2BE-0299-4C26-B777-2741CFA9EE4C}" type="presParOf" srcId="{78AC0245-4EF8-40C8-9676-006B792162B4}" destId="{6788A3A5-B1DA-4AF8-B836-E2F01934C13A}" srcOrd="0" destOrd="0" presId="urn:microsoft.com/office/officeart/2005/8/layout/pyramid1"/>
    <dgm:cxn modelId="{D4D2F97F-1E15-4BE6-B001-3AC0FE4CFABE}" type="presParOf" srcId="{78AC0245-4EF8-40C8-9676-006B792162B4}" destId="{09BDDEA1-3E0D-4B71-81CA-76009E9F0994}" srcOrd="1" destOrd="0" presId="urn:microsoft.com/office/officeart/2005/8/layout/pyramid1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B55FD5C-0AB1-4BCC-9623-8A964EE5CD59}" type="doc">
      <dgm:prSet loTypeId="urn:microsoft.com/office/officeart/2005/8/layout/radial5" loCatId="relationship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9DC98283-0D36-426D-8DD8-58D418D3FC73}">
      <dgm:prSet phldrT="[Text]"/>
      <dgm:spPr/>
      <dgm:t>
        <a:bodyPr/>
        <a:lstStyle/>
        <a:p>
          <a:r>
            <a:rPr lang="en-US" dirty="0" smtClean="0"/>
            <a:t>Instructional Strategies</a:t>
          </a:r>
          <a:endParaRPr lang="en-US" dirty="0"/>
        </a:p>
      </dgm:t>
    </dgm:pt>
    <dgm:pt modelId="{5F4A7CA9-03CE-4CCE-83D1-4FC2C2B08F0D}" type="parTrans" cxnId="{B6D4D2DE-3C54-4A17-A6E7-3A70B30E9B70}">
      <dgm:prSet/>
      <dgm:spPr/>
      <dgm:t>
        <a:bodyPr/>
        <a:lstStyle/>
        <a:p>
          <a:endParaRPr lang="en-US"/>
        </a:p>
      </dgm:t>
    </dgm:pt>
    <dgm:pt modelId="{A15D3F0A-CB2D-4E61-9FBA-C9CA3F8EC384}" type="sibTrans" cxnId="{B6D4D2DE-3C54-4A17-A6E7-3A70B30E9B70}">
      <dgm:prSet/>
      <dgm:spPr/>
      <dgm:t>
        <a:bodyPr/>
        <a:lstStyle/>
        <a:p>
          <a:endParaRPr lang="en-US"/>
        </a:p>
      </dgm:t>
    </dgm:pt>
    <dgm:pt modelId="{16EB0343-8C65-49E3-80F5-96D4CB649198}">
      <dgm:prSet phldrT="[Text]"/>
      <dgm:spPr/>
      <dgm:t>
        <a:bodyPr/>
        <a:lstStyle/>
        <a:p>
          <a:r>
            <a:rPr lang="en-US" dirty="0" smtClean="0"/>
            <a:t>5. Use Priming </a:t>
          </a:r>
          <a:endParaRPr lang="en-US" dirty="0"/>
        </a:p>
      </dgm:t>
    </dgm:pt>
    <dgm:pt modelId="{62011232-7321-43E0-83F4-81ECCC04F7E7}" type="parTrans" cxnId="{DD602814-12FC-48E6-A18E-53F6CC4751BC}">
      <dgm:prSet/>
      <dgm:spPr/>
      <dgm:t>
        <a:bodyPr/>
        <a:lstStyle/>
        <a:p>
          <a:endParaRPr lang="en-US" dirty="0"/>
        </a:p>
      </dgm:t>
    </dgm:pt>
    <dgm:pt modelId="{7E91B1F7-3FC6-4CEE-91D3-AA684F01E43D}" type="sibTrans" cxnId="{DD602814-12FC-48E6-A18E-53F6CC4751BC}">
      <dgm:prSet/>
      <dgm:spPr/>
      <dgm:t>
        <a:bodyPr/>
        <a:lstStyle/>
        <a:p>
          <a:endParaRPr lang="en-US"/>
        </a:p>
      </dgm:t>
    </dgm:pt>
    <dgm:pt modelId="{E241AFB8-9E94-463E-9013-715D56DFA70E}">
      <dgm:prSet phldrT="[Text]"/>
      <dgm:spPr/>
      <dgm:t>
        <a:bodyPr/>
        <a:lstStyle/>
        <a:p>
          <a:r>
            <a:rPr lang="en-US" dirty="0" smtClean="0"/>
            <a:t>1. Provide Directions in Multiple Forms</a:t>
          </a:r>
          <a:endParaRPr lang="en-US" dirty="0"/>
        </a:p>
      </dgm:t>
    </dgm:pt>
    <dgm:pt modelId="{F91AE3B7-C977-4389-811B-60806AC5C47A}" type="parTrans" cxnId="{420C83F9-0496-4D83-A12C-98C3EA9837CF}">
      <dgm:prSet/>
      <dgm:spPr/>
      <dgm:t>
        <a:bodyPr/>
        <a:lstStyle/>
        <a:p>
          <a:endParaRPr lang="en-US" dirty="0"/>
        </a:p>
      </dgm:t>
    </dgm:pt>
    <dgm:pt modelId="{35835E1A-AE3D-4343-B88F-6444B3828EAF}" type="sibTrans" cxnId="{420C83F9-0496-4D83-A12C-98C3EA9837CF}">
      <dgm:prSet/>
      <dgm:spPr/>
      <dgm:t>
        <a:bodyPr/>
        <a:lstStyle/>
        <a:p>
          <a:endParaRPr lang="en-US"/>
        </a:p>
      </dgm:t>
    </dgm:pt>
    <dgm:pt modelId="{F7554B1D-A2D2-4D15-AA5B-44130C8CA4CC}">
      <dgm:prSet phldrT="[Text]"/>
      <dgm:spPr/>
      <dgm:t>
        <a:bodyPr/>
        <a:lstStyle/>
        <a:p>
          <a:r>
            <a:rPr lang="en-US" u="none" dirty="0" smtClean="0"/>
            <a:t>2. Use Task Variation </a:t>
          </a:r>
          <a:endParaRPr lang="en-US" u="none" dirty="0"/>
        </a:p>
      </dgm:t>
    </dgm:pt>
    <dgm:pt modelId="{F70ABCF5-E5B0-4F0E-87A5-4DD74BF7AA78}" type="parTrans" cxnId="{7025CB07-0293-4F6C-B70E-54EE0953EEED}">
      <dgm:prSet/>
      <dgm:spPr/>
      <dgm:t>
        <a:bodyPr/>
        <a:lstStyle/>
        <a:p>
          <a:endParaRPr lang="en-US" dirty="0"/>
        </a:p>
      </dgm:t>
    </dgm:pt>
    <dgm:pt modelId="{E948DCC8-6E6D-44CD-8AB9-3C9BDC7163BD}" type="sibTrans" cxnId="{7025CB07-0293-4F6C-B70E-54EE0953EEED}">
      <dgm:prSet/>
      <dgm:spPr/>
      <dgm:t>
        <a:bodyPr/>
        <a:lstStyle/>
        <a:p>
          <a:endParaRPr lang="en-US"/>
        </a:p>
      </dgm:t>
    </dgm:pt>
    <dgm:pt modelId="{E9264772-215D-4264-9455-C50832D1739E}">
      <dgm:prSet phldrT="[Text]"/>
      <dgm:spPr/>
      <dgm:t>
        <a:bodyPr/>
        <a:lstStyle/>
        <a:p>
          <a:r>
            <a:rPr lang="en-US" dirty="0" smtClean="0"/>
            <a:t>4. Use Mnemonic Devises</a:t>
          </a:r>
          <a:endParaRPr lang="en-US" dirty="0"/>
        </a:p>
      </dgm:t>
    </dgm:pt>
    <dgm:pt modelId="{D22F6185-37D8-4961-8823-996EC7C7FEF6}" type="parTrans" cxnId="{D46AE78E-EE70-42B9-9736-FEF5EDF7A7C3}">
      <dgm:prSet/>
      <dgm:spPr/>
      <dgm:t>
        <a:bodyPr/>
        <a:lstStyle/>
        <a:p>
          <a:endParaRPr lang="en-US" dirty="0"/>
        </a:p>
      </dgm:t>
    </dgm:pt>
    <dgm:pt modelId="{C2B22EFD-3AFD-4EBE-95A6-0DB7344CA281}" type="sibTrans" cxnId="{D46AE78E-EE70-42B9-9736-FEF5EDF7A7C3}">
      <dgm:prSet/>
      <dgm:spPr/>
      <dgm:t>
        <a:bodyPr/>
        <a:lstStyle/>
        <a:p>
          <a:endParaRPr lang="en-US"/>
        </a:p>
      </dgm:t>
    </dgm:pt>
    <dgm:pt modelId="{15CC409A-62A5-4615-B46F-5D27F8F530AB}">
      <dgm:prSet phldrT="[Text]"/>
      <dgm:spPr/>
      <dgm:t>
        <a:bodyPr/>
        <a:lstStyle/>
        <a:p>
          <a:r>
            <a:rPr lang="en-US" u="none" dirty="0" smtClean="0"/>
            <a:t>3. Use Task Selection </a:t>
          </a:r>
          <a:endParaRPr lang="en-US" u="none" dirty="0"/>
        </a:p>
      </dgm:t>
    </dgm:pt>
    <dgm:pt modelId="{327B16DA-81F7-46FA-BF97-079002028F76}" type="parTrans" cxnId="{93B187A0-6823-4BB2-A185-BD54A764796B}">
      <dgm:prSet/>
      <dgm:spPr/>
      <dgm:t>
        <a:bodyPr/>
        <a:lstStyle/>
        <a:p>
          <a:endParaRPr lang="en-US" dirty="0"/>
        </a:p>
      </dgm:t>
    </dgm:pt>
    <dgm:pt modelId="{C8CF0779-260F-4545-B830-13021FED0C8C}" type="sibTrans" cxnId="{93B187A0-6823-4BB2-A185-BD54A764796B}">
      <dgm:prSet/>
      <dgm:spPr/>
      <dgm:t>
        <a:bodyPr/>
        <a:lstStyle/>
        <a:p>
          <a:endParaRPr lang="en-US"/>
        </a:p>
      </dgm:t>
    </dgm:pt>
    <dgm:pt modelId="{DCA315B7-4B71-4E9A-ABCD-BDAD3666DE63}" type="pres">
      <dgm:prSet presAssocID="{0B55FD5C-0AB1-4BCC-9623-8A964EE5CD59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BCAE0C5-75B2-4AB0-891F-693D3350DD15}" type="pres">
      <dgm:prSet presAssocID="{9DC98283-0D36-426D-8DD8-58D418D3FC73}" presName="centerShape" presStyleLbl="node0" presStyleIdx="0" presStyleCnt="1"/>
      <dgm:spPr/>
      <dgm:t>
        <a:bodyPr/>
        <a:lstStyle/>
        <a:p>
          <a:endParaRPr lang="en-US"/>
        </a:p>
      </dgm:t>
    </dgm:pt>
    <dgm:pt modelId="{5374C3BD-3C4E-426B-BB95-207016E18C7C}" type="pres">
      <dgm:prSet presAssocID="{F91AE3B7-C977-4389-811B-60806AC5C47A}" presName="parTrans" presStyleLbl="sibTrans2D1" presStyleIdx="0" presStyleCnt="5"/>
      <dgm:spPr/>
      <dgm:t>
        <a:bodyPr/>
        <a:lstStyle/>
        <a:p>
          <a:endParaRPr lang="en-US"/>
        </a:p>
      </dgm:t>
    </dgm:pt>
    <dgm:pt modelId="{85D27D33-2ACF-4A11-A610-41573E1FE611}" type="pres">
      <dgm:prSet presAssocID="{F91AE3B7-C977-4389-811B-60806AC5C47A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1AA4F475-AF2A-469B-A4CD-75396EB8B54E}" type="pres">
      <dgm:prSet presAssocID="{E241AFB8-9E94-463E-9013-715D56DFA70E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F6B766-CB39-4D35-A67C-AEC9A2A45F8B}" type="pres">
      <dgm:prSet presAssocID="{F70ABCF5-E5B0-4F0E-87A5-4DD74BF7AA78}" presName="parTrans" presStyleLbl="sibTrans2D1" presStyleIdx="1" presStyleCnt="5"/>
      <dgm:spPr/>
      <dgm:t>
        <a:bodyPr/>
        <a:lstStyle/>
        <a:p>
          <a:endParaRPr lang="en-US"/>
        </a:p>
      </dgm:t>
    </dgm:pt>
    <dgm:pt modelId="{0E9E2F03-505A-4565-9E4A-CF1D9BC97A9D}" type="pres">
      <dgm:prSet presAssocID="{F70ABCF5-E5B0-4F0E-87A5-4DD74BF7AA78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D41727A1-CF4A-46EC-AD9B-981A964480B8}" type="pres">
      <dgm:prSet presAssocID="{F7554B1D-A2D2-4D15-AA5B-44130C8CA4CC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0ACFD1-B33E-4B4E-AE87-6BD196E2E887}" type="pres">
      <dgm:prSet presAssocID="{327B16DA-81F7-46FA-BF97-079002028F76}" presName="parTrans" presStyleLbl="sibTrans2D1" presStyleIdx="2" presStyleCnt="5"/>
      <dgm:spPr/>
      <dgm:t>
        <a:bodyPr/>
        <a:lstStyle/>
        <a:p>
          <a:endParaRPr lang="en-US"/>
        </a:p>
      </dgm:t>
    </dgm:pt>
    <dgm:pt modelId="{DCBEF321-052F-4031-AFD6-7127983F793E}" type="pres">
      <dgm:prSet presAssocID="{327B16DA-81F7-46FA-BF97-079002028F76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3B02C1BA-F7E4-4F9E-B561-981621BFBDCC}" type="pres">
      <dgm:prSet presAssocID="{15CC409A-62A5-4615-B46F-5D27F8F530AB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7C890A-2714-4618-8B55-10886BC550A1}" type="pres">
      <dgm:prSet presAssocID="{D22F6185-37D8-4961-8823-996EC7C7FEF6}" presName="parTrans" presStyleLbl="sibTrans2D1" presStyleIdx="3" presStyleCnt="5"/>
      <dgm:spPr/>
      <dgm:t>
        <a:bodyPr/>
        <a:lstStyle/>
        <a:p>
          <a:endParaRPr lang="en-US"/>
        </a:p>
      </dgm:t>
    </dgm:pt>
    <dgm:pt modelId="{34372FF0-8777-4E93-864D-373D713E3327}" type="pres">
      <dgm:prSet presAssocID="{D22F6185-37D8-4961-8823-996EC7C7FEF6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238B71AF-C0AB-4AEB-97FF-13C4EA67B668}" type="pres">
      <dgm:prSet presAssocID="{E9264772-215D-4264-9455-C50832D1739E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B83833-7F0F-400C-AD31-8E7295D3ED4C}" type="pres">
      <dgm:prSet presAssocID="{62011232-7321-43E0-83F4-81ECCC04F7E7}" presName="parTrans" presStyleLbl="sibTrans2D1" presStyleIdx="4" presStyleCnt="5"/>
      <dgm:spPr/>
      <dgm:t>
        <a:bodyPr/>
        <a:lstStyle/>
        <a:p>
          <a:endParaRPr lang="en-US"/>
        </a:p>
      </dgm:t>
    </dgm:pt>
    <dgm:pt modelId="{FC351DF2-B81A-4CF3-8204-FDAEEE5476B2}" type="pres">
      <dgm:prSet presAssocID="{62011232-7321-43E0-83F4-81ECCC04F7E7}" presName="connectorText" presStyleLbl="sibTrans2D1" presStyleIdx="4" presStyleCnt="5"/>
      <dgm:spPr/>
      <dgm:t>
        <a:bodyPr/>
        <a:lstStyle/>
        <a:p>
          <a:endParaRPr lang="en-US"/>
        </a:p>
      </dgm:t>
    </dgm:pt>
    <dgm:pt modelId="{68A127D5-4A65-471E-8B95-32CB7D9EA820}" type="pres">
      <dgm:prSet presAssocID="{16EB0343-8C65-49E3-80F5-96D4CB649198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20C83F9-0496-4D83-A12C-98C3EA9837CF}" srcId="{9DC98283-0D36-426D-8DD8-58D418D3FC73}" destId="{E241AFB8-9E94-463E-9013-715D56DFA70E}" srcOrd="0" destOrd="0" parTransId="{F91AE3B7-C977-4389-811B-60806AC5C47A}" sibTransId="{35835E1A-AE3D-4343-B88F-6444B3828EAF}"/>
    <dgm:cxn modelId="{D46AE78E-EE70-42B9-9736-FEF5EDF7A7C3}" srcId="{9DC98283-0D36-426D-8DD8-58D418D3FC73}" destId="{E9264772-215D-4264-9455-C50832D1739E}" srcOrd="3" destOrd="0" parTransId="{D22F6185-37D8-4961-8823-996EC7C7FEF6}" sibTransId="{C2B22EFD-3AFD-4EBE-95A6-0DB7344CA281}"/>
    <dgm:cxn modelId="{2092D37E-88BB-49C4-B0DA-5E7A4B44D9FC}" type="presOf" srcId="{327B16DA-81F7-46FA-BF97-079002028F76}" destId="{ED0ACFD1-B33E-4B4E-AE87-6BD196E2E887}" srcOrd="0" destOrd="0" presId="urn:microsoft.com/office/officeart/2005/8/layout/radial5"/>
    <dgm:cxn modelId="{0751F31C-653E-4143-954D-FB85D216EFD9}" type="presOf" srcId="{62011232-7321-43E0-83F4-81ECCC04F7E7}" destId="{FC351DF2-B81A-4CF3-8204-FDAEEE5476B2}" srcOrd="1" destOrd="0" presId="urn:microsoft.com/office/officeart/2005/8/layout/radial5"/>
    <dgm:cxn modelId="{A8E59D79-FE43-472E-AF41-309A0EC3A62A}" type="presOf" srcId="{62011232-7321-43E0-83F4-81ECCC04F7E7}" destId="{87B83833-7F0F-400C-AD31-8E7295D3ED4C}" srcOrd="0" destOrd="0" presId="urn:microsoft.com/office/officeart/2005/8/layout/radial5"/>
    <dgm:cxn modelId="{9F0CB78D-89DB-42A3-96EF-7AFE073AAB1E}" type="presOf" srcId="{F7554B1D-A2D2-4D15-AA5B-44130C8CA4CC}" destId="{D41727A1-CF4A-46EC-AD9B-981A964480B8}" srcOrd="0" destOrd="0" presId="urn:microsoft.com/office/officeart/2005/8/layout/radial5"/>
    <dgm:cxn modelId="{E6526769-5E16-4E66-8891-BE01BC029F3F}" type="presOf" srcId="{F70ABCF5-E5B0-4F0E-87A5-4DD74BF7AA78}" destId="{EFF6B766-CB39-4D35-A67C-AEC9A2A45F8B}" srcOrd="0" destOrd="0" presId="urn:microsoft.com/office/officeart/2005/8/layout/radial5"/>
    <dgm:cxn modelId="{8433A1B1-38A7-4C1C-8BFF-D5608CA68EB7}" type="presOf" srcId="{327B16DA-81F7-46FA-BF97-079002028F76}" destId="{DCBEF321-052F-4031-AFD6-7127983F793E}" srcOrd="1" destOrd="0" presId="urn:microsoft.com/office/officeart/2005/8/layout/radial5"/>
    <dgm:cxn modelId="{707206DA-FB6A-43D0-8E0A-22985B882BDE}" type="presOf" srcId="{F91AE3B7-C977-4389-811B-60806AC5C47A}" destId="{5374C3BD-3C4E-426B-BB95-207016E18C7C}" srcOrd="0" destOrd="0" presId="urn:microsoft.com/office/officeart/2005/8/layout/radial5"/>
    <dgm:cxn modelId="{3AA75926-F7D0-46D0-A3CE-034C344855FB}" type="presOf" srcId="{E241AFB8-9E94-463E-9013-715D56DFA70E}" destId="{1AA4F475-AF2A-469B-A4CD-75396EB8B54E}" srcOrd="0" destOrd="0" presId="urn:microsoft.com/office/officeart/2005/8/layout/radial5"/>
    <dgm:cxn modelId="{DD602814-12FC-48E6-A18E-53F6CC4751BC}" srcId="{9DC98283-0D36-426D-8DD8-58D418D3FC73}" destId="{16EB0343-8C65-49E3-80F5-96D4CB649198}" srcOrd="4" destOrd="0" parTransId="{62011232-7321-43E0-83F4-81ECCC04F7E7}" sibTransId="{7E91B1F7-3FC6-4CEE-91D3-AA684F01E43D}"/>
    <dgm:cxn modelId="{7025CB07-0293-4F6C-B70E-54EE0953EEED}" srcId="{9DC98283-0D36-426D-8DD8-58D418D3FC73}" destId="{F7554B1D-A2D2-4D15-AA5B-44130C8CA4CC}" srcOrd="1" destOrd="0" parTransId="{F70ABCF5-E5B0-4F0E-87A5-4DD74BF7AA78}" sibTransId="{E948DCC8-6E6D-44CD-8AB9-3C9BDC7163BD}"/>
    <dgm:cxn modelId="{B3081A50-B1D9-4AD1-8612-8C53A3580436}" type="presOf" srcId="{9DC98283-0D36-426D-8DD8-58D418D3FC73}" destId="{2BCAE0C5-75B2-4AB0-891F-693D3350DD15}" srcOrd="0" destOrd="0" presId="urn:microsoft.com/office/officeart/2005/8/layout/radial5"/>
    <dgm:cxn modelId="{89FDB7B8-544E-498D-BB90-EF26389B3659}" type="presOf" srcId="{D22F6185-37D8-4961-8823-996EC7C7FEF6}" destId="{34372FF0-8777-4E93-864D-373D713E3327}" srcOrd="1" destOrd="0" presId="urn:microsoft.com/office/officeart/2005/8/layout/radial5"/>
    <dgm:cxn modelId="{347DBED4-642E-4666-940A-E7FAE136C53D}" type="presOf" srcId="{D22F6185-37D8-4961-8823-996EC7C7FEF6}" destId="{027C890A-2714-4618-8B55-10886BC550A1}" srcOrd="0" destOrd="0" presId="urn:microsoft.com/office/officeart/2005/8/layout/radial5"/>
    <dgm:cxn modelId="{531D328B-1935-43E4-9A7D-0A92F9FC4EB7}" type="presOf" srcId="{E9264772-215D-4264-9455-C50832D1739E}" destId="{238B71AF-C0AB-4AEB-97FF-13C4EA67B668}" srcOrd="0" destOrd="0" presId="urn:microsoft.com/office/officeart/2005/8/layout/radial5"/>
    <dgm:cxn modelId="{B6D4D2DE-3C54-4A17-A6E7-3A70B30E9B70}" srcId="{0B55FD5C-0AB1-4BCC-9623-8A964EE5CD59}" destId="{9DC98283-0D36-426D-8DD8-58D418D3FC73}" srcOrd="0" destOrd="0" parTransId="{5F4A7CA9-03CE-4CCE-83D1-4FC2C2B08F0D}" sibTransId="{A15D3F0A-CB2D-4E61-9FBA-C9CA3F8EC384}"/>
    <dgm:cxn modelId="{CCC8C74C-A7C1-4D41-8D19-F1774ED496C6}" type="presOf" srcId="{F70ABCF5-E5B0-4F0E-87A5-4DD74BF7AA78}" destId="{0E9E2F03-505A-4565-9E4A-CF1D9BC97A9D}" srcOrd="1" destOrd="0" presId="urn:microsoft.com/office/officeart/2005/8/layout/radial5"/>
    <dgm:cxn modelId="{431294C0-8F9C-4E46-B2E2-FD50268A4FF1}" type="presOf" srcId="{15CC409A-62A5-4615-B46F-5D27F8F530AB}" destId="{3B02C1BA-F7E4-4F9E-B561-981621BFBDCC}" srcOrd="0" destOrd="0" presId="urn:microsoft.com/office/officeart/2005/8/layout/radial5"/>
    <dgm:cxn modelId="{93B187A0-6823-4BB2-A185-BD54A764796B}" srcId="{9DC98283-0D36-426D-8DD8-58D418D3FC73}" destId="{15CC409A-62A5-4615-B46F-5D27F8F530AB}" srcOrd="2" destOrd="0" parTransId="{327B16DA-81F7-46FA-BF97-079002028F76}" sibTransId="{C8CF0779-260F-4545-B830-13021FED0C8C}"/>
    <dgm:cxn modelId="{BEFF4715-FBF3-4CCA-8889-DA1A87C35459}" type="presOf" srcId="{F91AE3B7-C977-4389-811B-60806AC5C47A}" destId="{85D27D33-2ACF-4A11-A610-41573E1FE611}" srcOrd="1" destOrd="0" presId="urn:microsoft.com/office/officeart/2005/8/layout/radial5"/>
    <dgm:cxn modelId="{AC49879F-4823-4F1C-9065-3D7C557F3CCC}" type="presOf" srcId="{0B55FD5C-0AB1-4BCC-9623-8A964EE5CD59}" destId="{DCA315B7-4B71-4E9A-ABCD-BDAD3666DE63}" srcOrd="0" destOrd="0" presId="urn:microsoft.com/office/officeart/2005/8/layout/radial5"/>
    <dgm:cxn modelId="{5851212A-88A7-434C-ADFE-67006319D633}" type="presOf" srcId="{16EB0343-8C65-49E3-80F5-96D4CB649198}" destId="{68A127D5-4A65-471E-8B95-32CB7D9EA820}" srcOrd="0" destOrd="0" presId="urn:microsoft.com/office/officeart/2005/8/layout/radial5"/>
    <dgm:cxn modelId="{426137BC-9DC2-4A93-836C-CC9364E8A82D}" type="presParOf" srcId="{DCA315B7-4B71-4E9A-ABCD-BDAD3666DE63}" destId="{2BCAE0C5-75B2-4AB0-891F-693D3350DD15}" srcOrd="0" destOrd="0" presId="urn:microsoft.com/office/officeart/2005/8/layout/radial5"/>
    <dgm:cxn modelId="{4B9C10C6-D309-4C3C-9EDC-7A82CD86FDAA}" type="presParOf" srcId="{DCA315B7-4B71-4E9A-ABCD-BDAD3666DE63}" destId="{5374C3BD-3C4E-426B-BB95-207016E18C7C}" srcOrd="1" destOrd="0" presId="urn:microsoft.com/office/officeart/2005/8/layout/radial5"/>
    <dgm:cxn modelId="{B38ABA68-8279-4DC7-8582-E0DEB8271B17}" type="presParOf" srcId="{5374C3BD-3C4E-426B-BB95-207016E18C7C}" destId="{85D27D33-2ACF-4A11-A610-41573E1FE611}" srcOrd="0" destOrd="0" presId="urn:microsoft.com/office/officeart/2005/8/layout/radial5"/>
    <dgm:cxn modelId="{0D6A38CC-23C2-415E-98FF-0B168CF02553}" type="presParOf" srcId="{DCA315B7-4B71-4E9A-ABCD-BDAD3666DE63}" destId="{1AA4F475-AF2A-469B-A4CD-75396EB8B54E}" srcOrd="2" destOrd="0" presId="urn:microsoft.com/office/officeart/2005/8/layout/radial5"/>
    <dgm:cxn modelId="{E0D05C06-435B-4249-87DA-5F2C95EC4098}" type="presParOf" srcId="{DCA315B7-4B71-4E9A-ABCD-BDAD3666DE63}" destId="{EFF6B766-CB39-4D35-A67C-AEC9A2A45F8B}" srcOrd="3" destOrd="0" presId="urn:microsoft.com/office/officeart/2005/8/layout/radial5"/>
    <dgm:cxn modelId="{50999CF3-15CE-4164-9A5B-EECCA2A0619F}" type="presParOf" srcId="{EFF6B766-CB39-4D35-A67C-AEC9A2A45F8B}" destId="{0E9E2F03-505A-4565-9E4A-CF1D9BC97A9D}" srcOrd="0" destOrd="0" presId="urn:microsoft.com/office/officeart/2005/8/layout/radial5"/>
    <dgm:cxn modelId="{CD3EFCDF-F5DF-45AC-9F0D-BE24F862C9F0}" type="presParOf" srcId="{DCA315B7-4B71-4E9A-ABCD-BDAD3666DE63}" destId="{D41727A1-CF4A-46EC-AD9B-981A964480B8}" srcOrd="4" destOrd="0" presId="urn:microsoft.com/office/officeart/2005/8/layout/radial5"/>
    <dgm:cxn modelId="{68EB535E-EC82-4A0C-884C-77CC99423120}" type="presParOf" srcId="{DCA315B7-4B71-4E9A-ABCD-BDAD3666DE63}" destId="{ED0ACFD1-B33E-4B4E-AE87-6BD196E2E887}" srcOrd="5" destOrd="0" presId="urn:microsoft.com/office/officeart/2005/8/layout/radial5"/>
    <dgm:cxn modelId="{5488AEBB-CE8B-4189-A12F-9EA5AA20625A}" type="presParOf" srcId="{ED0ACFD1-B33E-4B4E-AE87-6BD196E2E887}" destId="{DCBEF321-052F-4031-AFD6-7127983F793E}" srcOrd="0" destOrd="0" presId="urn:microsoft.com/office/officeart/2005/8/layout/radial5"/>
    <dgm:cxn modelId="{B0127B4C-2495-46B6-8307-8E8E7033126C}" type="presParOf" srcId="{DCA315B7-4B71-4E9A-ABCD-BDAD3666DE63}" destId="{3B02C1BA-F7E4-4F9E-B561-981621BFBDCC}" srcOrd="6" destOrd="0" presId="urn:microsoft.com/office/officeart/2005/8/layout/radial5"/>
    <dgm:cxn modelId="{507E3EB9-2A6F-4B20-A56E-99F2D559EDC6}" type="presParOf" srcId="{DCA315B7-4B71-4E9A-ABCD-BDAD3666DE63}" destId="{027C890A-2714-4618-8B55-10886BC550A1}" srcOrd="7" destOrd="0" presId="urn:microsoft.com/office/officeart/2005/8/layout/radial5"/>
    <dgm:cxn modelId="{51834A91-C87F-4ADA-9E72-DF6C423E1A4E}" type="presParOf" srcId="{027C890A-2714-4618-8B55-10886BC550A1}" destId="{34372FF0-8777-4E93-864D-373D713E3327}" srcOrd="0" destOrd="0" presId="urn:microsoft.com/office/officeart/2005/8/layout/radial5"/>
    <dgm:cxn modelId="{8414EA9B-2926-4A08-9329-0E00BD8DDC07}" type="presParOf" srcId="{DCA315B7-4B71-4E9A-ABCD-BDAD3666DE63}" destId="{238B71AF-C0AB-4AEB-97FF-13C4EA67B668}" srcOrd="8" destOrd="0" presId="urn:microsoft.com/office/officeart/2005/8/layout/radial5"/>
    <dgm:cxn modelId="{81F87D41-5B69-45C9-929F-AB74CBBDE70A}" type="presParOf" srcId="{DCA315B7-4B71-4E9A-ABCD-BDAD3666DE63}" destId="{87B83833-7F0F-400C-AD31-8E7295D3ED4C}" srcOrd="9" destOrd="0" presId="urn:microsoft.com/office/officeart/2005/8/layout/radial5"/>
    <dgm:cxn modelId="{5EFEC057-0486-4A99-B177-7493258A77D6}" type="presParOf" srcId="{87B83833-7F0F-400C-AD31-8E7295D3ED4C}" destId="{FC351DF2-B81A-4CF3-8204-FDAEEE5476B2}" srcOrd="0" destOrd="0" presId="urn:microsoft.com/office/officeart/2005/8/layout/radial5"/>
    <dgm:cxn modelId="{1A13A48C-E012-4C4A-81B4-9BAF0891C4CF}" type="presParOf" srcId="{DCA315B7-4B71-4E9A-ABCD-BDAD3666DE63}" destId="{68A127D5-4A65-471E-8B95-32CB7D9EA820}" srcOrd="10" destOrd="0" presId="urn:microsoft.com/office/officeart/2005/8/layout/radial5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B55FD5C-0AB1-4BCC-9623-8A964EE5CD59}" type="doc">
      <dgm:prSet loTypeId="urn:microsoft.com/office/officeart/2005/8/layout/radial4" loCatId="relationship" qsTypeId="urn:microsoft.com/office/officeart/2005/8/quickstyle/simple5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9DC98283-0D36-426D-8DD8-58D418D3FC73}">
      <dgm:prSet phldrT="[Text]" custT="1"/>
      <dgm:spPr/>
      <dgm:t>
        <a:bodyPr/>
        <a:lstStyle/>
        <a:p>
          <a:r>
            <a:rPr lang="en-US" sz="1800" b="0" dirty="0" smtClean="0"/>
            <a:t>Visual Supports</a:t>
          </a:r>
          <a:endParaRPr lang="en-US" sz="1800" b="0" dirty="0"/>
        </a:p>
      </dgm:t>
    </dgm:pt>
    <dgm:pt modelId="{5F4A7CA9-03CE-4CCE-83D1-4FC2C2B08F0D}" type="parTrans" cxnId="{B6D4D2DE-3C54-4A17-A6E7-3A70B30E9B70}">
      <dgm:prSet/>
      <dgm:spPr/>
      <dgm:t>
        <a:bodyPr/>
        <a:lstStyle/>
        <a:p>
          <a:endParaRPr lang="en-US"/>
        </a:p>
      </dgm:t>
    </dgm:pt>
    <dgm:pt modelId="{A15D3F0A-CB2D-4E61-9FBA-C9CA3F8EC384}" type="sibTrans" cxnId="{B6D4D2DE-3C54-4A17-A6E7-3A70B30E9B70}">
      <dgm:prSet/>
      <dgm:spPr/>
      <dgm:t>
        <a:bodyPr/>
        <a:lstStyle/>
        <a:p>
          <a:endParaRPr lang="en-US"/>
        </a:p>
      </dgm:t>
    </dgm:pt>
    <dgm:pt modelId="{B84D893F-D9FC-409D-A931-DA18563C007E}">
      <dgm:prSet phldrT="[Text]" custT="1"/>
      <dgm:spPr/>
      <dgm:t>
        <a:bodyPr/>
        <a:lstStyle/>
        <a:p>
          <a:r>
            <a:rPr lang="en-US" sz="1700" b="0" dirty="0" smtClean="0"/>
            <a:t>1. Use Activity Schedules</a:t>
          </a:r>
          <a:endParaRPr lang="en-US" sz="1700" b="0" dirty="0"/>
        </a:p>
      </dgm:t>
    </dgm:pt>
    <dgm:pt modelId="{B3184EC8-CF0A-4335-A185-751AE8001E60}" type="parTrans" cxnId="{8E820E54-E196-42F1-850A-A359AB4B1BF8}">
      <dgm:prSet/>
      <dgm:spPr/>
      <dgm:t>
        <a:bodyPr/>
        <a:lstStyle/>
        <a:p>
          <a:endParaRPr lang="en-US" dirty="0"/>
        </a:p>
      </dgm:t>
    </dgm:pt>
    <dgm:pt modelId="{133E8D40-16DD-4261-BCE2-6C3F2DEEB2DE}" type="sibTrans" cxnId="{8E820E54-E196-42F1-850A-A359AB4B1BF8}">
      <dgm:prSet/>
      <dgm:spPr/>
      <dgm:t>
        <a:bodyPr/>
        <a:lstStyle/>
        <a:p>
          <a:endParaRPr lang="en-US"/>
        </a:p>
      </dgm:t>
    </dgm:pt>
    <dgm:pt modelId="{E241AFB8-9E94-463E-9013-715D56DFA70E}">
      <dgm:prSet phldrT="[Text]" custT="1"/>
      <dgm:spPr/>
      <dgm:t>
        <a:bodyPr/>
        <a:lstStyle/>
        <a:p>
          <a:r>
            <a:rPr lang="en-US" sz="1700" b="0" dirty="0" smtClean="0"/>
            <a:t>5. Use Social Stories</a:t>
          </a:r>
          <a:endParaRPr lang="en-US" sz="1700" b="0" dirty="0"/>
        </a:p>
      </dgm:t>
    </dgm:pt>
    <dgm:pt modelId="{F91AE3B7-C977-4389-811B-60806AC5C47A}" type="parTrans" cxnId="{420C83F9-0496-4D83-A12C-98C3EA9837CF}">
      <dgm:prSet/>
      <dgm:spPr/>
      <dgm:t>
        <a:bodyPr/>
        <a:lstStyle/>
        <a:p>
          <a:endParaRPr lang="en-US" dirty="0"/>
        </a:p>
      </dgm:t>
    </dgm:pt>
    <dgm:pt modelId="{35835E1A-AE3D-4343-B88F-6444B3828EAF}" type="sibTrans" cxnId="{420C83F9-0496-4D83-A12C-98C3EA9837CF}">
      <dgm:prSet/>
      <dgm:spPr/>
      <dgm:t>
        <a:bodyPr/>
        <a:lstStyle/>
        <a:p>
          <a:endParaRPr lang="en-US"/>
        </a:p>
      </dgm:t>
    </dgm:pt>
    <dgm:pt modelId="{632C798D-EBF2-4D14-9DAB-5B7EE3F90555}">
      <dgm:prSet phldrT="[Text]" custT="1"/>
      <dgm:spPr/>
      <dgm:t>
        <a:bodyPr/>
        <a:lstStyle/>
        <a:p>
          <a:r>
            <a:rPr lang="en-US" sz="1700" b="0" dirty="0" smtClean="0"/>
            <a:t>6. Use Scripts</a:t>
          </a:r>
          <a:endParaRPr lang="en-US" sz="1700" b="0" dirty="0"/>
        </a:p>
      </dgm:t>
    </dgm:pt>
    <dgm:pt modelId="{4129A7B9-38D8-4C90-BC09-1065F88DC39C}" type="parTrans" cxnId="{AB95C189-2E52-44D9-B8D7-6757A757DDBB}">
      <dgm:prSet/>
      <dgm:spPr/>
      <dgm:t>
        <a:bodyPr/>
        <a:lstStyle/>
        <a:p>
          <a:endParaRPr lang="en-US" dirty="0"/>
        </a:p>
      </dgm:t>
    </dgm:pt>
    <dgm:pt modelId="{3AD122D0-EC39-4894-A3F5-4F5FAFEFA081}" type="sibTrans" cxnId="{AB95C189-2E52-44D9-B8D7-6757A757DDBB}">
      <dgm:prSet/>
      <dgm:spPr/>
      <dgm:t>
        <a:bodyPr/>
        <a:lstStyle/>
        <a:p>
          <a:endParaRPr lang="en-US"/>
        </a:p>
      </dgm:t>
    </dgm:pt>
    <dgm:pt modelId="{6CB2621E-23D2-49A7-9722-9BB4589749B4}">
      <dgm:prSet phldrT="[Text]" custT="1"/>
      <dgm:spPr/>
      <dgm:t>
        <a:bodyPr/>
        <a:lstStyle/>
        <a:p>
          <a:r>
            <a:rPr lang="en-US" sz="1700" b="0" dirty="0" smtClean="0"/>
            <a:t>3. Use Graphic Organizers </a:t>
          </a:r>
          <a:endParaRPr lang="en-US" sz="1700" b="0" dirty="0"/>
        </a:p>
      </dgm:t>
    </dgm:pt>
    <dgm:pt modelId="{2029E675-94ED-4A57-BA64-83B53ACD4B74}" type="parTrans" cxnId="{1EAD38B0-E665-4F07-8074-BC4A0B7B721D}">
      <dgm:prSet/>
      <dgm:spPr/>
      <dgm:t>
        <a:bodyPr/>
        <a:lstStyle/>
        <a:p>
          <a:endParaRPr lang="en-US" dirty="0"/>
        </a:p>
      </dgm:t>
    </dgm:pt>
    <dgm:pt modelId="{F7278FCE-EE99-465D-BFFF-6051466AC67C}" type="sibTrans" cxnId="{1EAD38B0-E665-4F07-8074-BC4A0B7B721D}">
      <dgm:prSet/>
      <dgm:spPr/>
      <dgm:t>
        <a:bodyPr/>
        <a:lstStyle/>
        <a:p>
          <a:endParaRPr lang="en-US"/>
        </a:p>
      </dgm:t>
    </dgm:pt>
    <dgm:pt modelId="{3289A975-326F-4E29-BFFB-42E7710113BD}">
      <dgm:prSet phldrT="[Text]" custT="1"/>
      <dgm:spPr/>
      <dgm:t>
        <a:bodyPr/>
        <a:lstStyle/>
        <a:p>
          <a:r>
            <a:rPr lang="en-US" sz="1700" b="0" dirty="0" smtClean="0"/>
            <a:t>4. Use Task Analysis </a:t>
          </a:r>
          <a:endParaRPr lang="en-US" sz="1700" b="0" dirty="0"/>
        </a:p>
      </dgm:t>
    </dgm:pt>
    <dgm:pt modelId="{64B42A3C-87FB-4E9E-A197-D29259EB1FBE}" type="parTrans" cxnId="{BBCBF07F-30AA-4FAB-B4B9-B5364DD93548}">
      <dgm:prSet/>
      <dgm:spPr/>
      <dgm:t>
        <a:bodyPr/>
        <a:lstStyle/>
        <a:p>
          <a:endParaRPr lang="en-US" dirty="0"/>
        </a:p>
      </dgm:t>
    </dgm:pt>
    <dgm:pt modelId="{C3512F95-6F7A-4067-8E40-11854457FBF1}" type="sibTrans" cxnId="{BBCBF07F-30AA-4FAB-B4B9-B5364DD93548}">
      <dgm:prSet/>
      <dgm:spPr/>
      <dgm:t>
        <a:bodyPr/>
        <a:lstStyle/>
        <a:p>
          <a:endParaRPr lang="en-US"/>
        </a:p>
      </dgm:t>
    </dgm:pt>
    <dgm:pt modelId="{15B4911B-C5CE-4A3F-9B72-91103123BE04}">
      <dgm:prSet phldrT="[Text]" custT="1"/>
      <dgm:spPr/>
      <dgm:t>
        <a:bodyPr/>
        <a:lstStyle/>
        <a:p>
          <a:r>
            <a:rPr lang="en-US" sz="1700" b="0" dirty="0" smtClean="0"/>
            <a:t>2. Use Token Systems</a:t>
          </a:r>
          <a:endParaRPr lang="en-US" sz="1700" b="0" dirty="0"/>
        </a:p>
      </dgm:t>
    </dgm:pt>
    <dgm:pt modelId="{36ED0C6F-F440-4F4B-A18D-5C2D7B4E4BE6}" type="parTrans" cxnId="{E02F68D7-00FD-4A06-82A9-906080E99871}">
      <dgm:prSet/>
      <dgm:spPr/>
      <dgm:t>
        <a:bodyPr/>
        <a:lstStyle/>
        <a:p>
          <a:endParaRPr lang="en-US" dirty="0"/>
        </a:p>
      </dgm:t>
    </dgm:pt>
    <dgm:pt modelId="{C0754904-18C0-4A36-91F3-58C7B96201E1}" type="sibTrans" cxnId="{E02F68D7-00FD-4A06-82A9-906080E99871}">
      <dgm:prSet/>
      <dgm:spPr/>
      <dgm:t>
        <a:bodyPr/>
        <a:lstStyle/>
        <a:p>
          <a:endParaRPr lang="en-US"/>
        </a:p>
      </dgm:t>
    </dgm:pt>
    <dgm:pt modelId="{935910B3-3EB3-4FCC-8232-4AD13070495A}">
      <dgm:prSet phldrT="[Text]" custT="1"/>
      <dgm:spPr/>
      <dgm:t>
        <a:bodyPr/>
        <a:lstStyle/>
        <a:p>
          <a:r>
            <a:rPr lang="en-US" sz="1700" b="0" dirty="0" smtClean="0"/>
            <a:t>7. Use Cartooning</a:t>
          </a:r>
          <a:endParaRPr lang="en-US" sz="1700" b="0" dirty="0"/>
        </a:p>
      </dgm:t>
    </dgm:pt>
    <dgm:pt modelId="{F6B71AF2-C161-49AE-81DA-B962167D330E}" type="parTrans" cxnId="{5A503939-6E17-4DE2-8ED8-F05A2730E751}">
      <dgm:prSet/>
      <dgm:spPr/>
      <dgm:t>
        <a:bodyPr/>
        <a:lstStyle/>
        <a:p>
          <a:endParaRPr lang="en-US" dirty="0"/>
        </a:p>
      </dgm:t>
    </dgm:pt>
    <dgm:pt modelId="{903D575F-2000-4BB4-9FC0-E751E85A4213}" type="sibTrans" cxnId="{5A503939-6E17-4DE2-8ED8-F05A2730E751}">
      <dgm:prSet/>
      <dgm:spPr/>
      <dgm:t>
        <a:bodyPr/>
        <a:lstStyle/>
        <a:p>
          <a:endParaRPr lang="en-US"/>
        </a:p>
      </dgm:t>
    </dgm:pt>
    <dgm:pt modelId="{23FB346B-F949-4A6F-8BBA-E12DBB7EFACC}" type="pres">
      <dgm:prSet presAssocID="{0B55FD5C-0AB1-4BCC-9623-8A964EE5CD59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726EF45-355D-4BF0-9E0B-D6E3C8A70DF2}" type="pres">
      <dgm:prSet presAssocID="{9DC98283-0D36-426D-8DD8-58D418D3FC73}" presName="centerShape" presStyleLbl="node0" presStyleIdx="0" presStyleCnt="1"/>
      <dgm:spPr/>
      <dgm:t>
        <a:bodyPr/>
        <a:lstStyle/>
        <a:p>
          <a:endParaRPr lang="en-US"/>
        </a:p>
      </dgm:t>
    </dgm:pt>
    <dgm:pt modelId="{FAE22FA8-1850-492E-8A48-ABA9C417AA8C}" type="pres">
      <dgm:prSet presAssocID="{B3184EC8-CF0A-4335-A185-751AE8001E60}" presName="parTrans" presStyleLbl="bgSibTrans2D1" presStyleIdx="0" presStyleCnt="7"/>
      <dgm:spPr/>
      <dgm:t>
        <a:bodyPr/>
        <a:lstStyle/>
        <a:p>
          <a:endParaRPr lang="en-US"/>
        </a:p>
      </dgm:t>
    </dgm:pt>
    <dgm:pt modelId="{DA0B1958-A19C-4308-BA95-5E32DD07F985}" type="pres">
      <dgm:prSet presAssocID="{B84D893F-D9FC-409D-A931-DA18563C007E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B06784-F216-4A42-BA20-0972E0E32D85}" type="pres">
      <dgm:prSet presAssocID="{36ED0C6F-F440-4F4B-A18D-5C2D7B4E4BE6}" presName="parTrans" presStyleLbl="bgSibTrans2D1" presStyleIdx="1" presStyleCnt="7"/>
      <dgm:spPr/>
      <dgm:t>
        <a:bodyPr/>
        <a:lstStyle/>
        <a:p>
          <a:endParaRPr lang="en-US"/>
        </a:p>
      </dgm:t>
    </dgm:pt>
    <dgm:pt modelId="{B0E45EDC-000E-47DF-8E04-F0DB7EF5CED1}" type="pres">
      <dgm:prSet presAssocID="{15B4911B-C5CE-4A3F-9B72-91103123BE04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250397-653E-49BB-BC41-8985B07551D2}" type="pres">
      <dgm:prSet presAssocID="{2029E675-94ED-4A57-BA64-83B53ACD4B74}" presName="parTrans" presStyleLbl="bgSibTrans2D1" presStyleIdx="2" presStyleCnt="7"/>
      <dgm:spPr/>
      <dgm:t>
        <a:bodyPr/>
        <a:lstStyle/>
        <a:p>
          <a:endParaRPr lang="en-US"/>
        </a:p>
      </dgm:t>
    </dgm:pt>
    <dgm:pt modelId="{1E24EC00-D1C7-4B70-86C6-E8937105A674}" type="pres">
      <dgm:prSet presAssocID="{6CB2621E-23D2-49A7-9722-9BB4589749B4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C442C1-5CB6-44F5-A7DC-CEF7CFCE36F5}" type="pres">
      <dgm:prSet presAssocID="{64B42A3C-87FB-4E9E-A197-D29259EB1FBE}" presName="parTrans" presStyleLbl="bgSibTrans2D1" presStyleIdx="3" presStyleCnt="7"/>
      <dgm:spPr/>
      <dgm:t>
        <a:bodyPr/>
        <a:lstStyle/>
        <a:p>
          <a:endParaRPr lang="en-US"/>
        </a:p>
      </dgm:t>
    </dgm:pt>
    <dgm:pt modelId="{C3862ABB-59F8-4B3D-88D7-AAA05E66A2CE}" type="pres">
      <dgm:prSet presAssocID="{3289A975-326F-4E29-BFFB-42E7710113BD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24CE81-3D2A-4F48-8A6D-EAC7352517DC}" type="pres">
      <dgm:prSet presAssocID="{F91AE3B7-C977-4389-811B-60806AC5C47A}" presName="parTrans" presStyleLbl="bgSibTrans2D1" presStyleIdx="4" presStyleCnt="7"/>
      <dgm:spPr/>
      <dgm:t>
        <a:bodyPr/>
        <a:lstStyle/>
        <a:p>
          <a:endParaRPr lang="en-US"/>
        </a:p>
      </dgm:t>
    </dgm:pt>
    <dgm:pt modelId="{E2CE8A78-043A-43AC-8B69-6D6AB04D7901}" type="pres">
      <dgm:prSet presAssocID="{E241AFB8-9E94-463E-9013-715D56DFA70E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2CA245-2F95-4872-A043-1DBBD61B3AFD}" type="pres">
      <dgm:prSet presAssocID="{4129A7B9-38D8-4C90-BC09-1065F88DC39C}" presName="parTrans" presStyleLbl="bgSibTrans2D1" presStyleIdx="5" presStyleCnt="7"/>
      <dgm:spPr/>
      <dgm:t>
        <a:bodyPr/>
        <a:lstStyle/>
        <a:p>
          <a:endParaRPr lang="en-US"/>
        </a:p>
      </dgm:t>
    </dgm:pt>
    <dgm:pt modelId="{0B2F5809-3054-49B4-AB56-5D0AFE5EF185}" type="pres">
      <dgm:prSet presAssocID="{632C798D-EBF2-4D14-9DAB-5B7EE3F90555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0D00D5-3109-44D8-B5BD-32AD5EC970B7}" type="pres">
      <dgm:prSet presAssocID="{F6B71AF2-C161-49AE-81DA-B962167D330E}" presName="parTrans" presStyleLbl="bgSibTrans2D1" presStyleIdx="6" presStyleCnt="7"/>
      <dgm:spPr/>
      <dgm:t>
        <a:bodyPr/>
        <a:lstStyle/>
        <a:p>
          <a:endParaRPr lang="en-US"/>
        </a:p>
      </dgm:t>
    </dgm:pt>
    <dgm:pt modelId="{F4D720C4-3907-4703-A7C5-14ED0816568D}" type="pres">
      <dgm:prSet presAssocID="{935910B3-3EB3-4FCC-8232-4AD13070495A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1B0E195-86EC-42D4-8E71-191CE52DE641}" type="presOf" srcId="{935910B3-3EB3-4FCC-8232-4AD13070495A}" destId="{F4D720C4-3907-4703-A7C5-14ED0816568D}" srcOrd="0" destOrd="0" presId="urn:microsoft.com/office/officeart/2005/8/layout/radial4"/>
    <dgm:cxn modelId="{5A503939-6E17-4DE2-8ED8-F05A2730E751}" srcId="{9DC98283-0D36-426D-8DD8-58D418D3FC73}" destId="{935910B3-3EB3-4FCC-8232-4AD13070495A}" srcOrd="6" destOrd="0" parTransId="{F6B71AF2-C161-49AE-81DA-B962167D330E}" sibTransId="{903D575F-2000-4BB4-9FC0-E751E85A4213}"/>
    <dgm:cxn modelId="{3DB74C54-DFC9-478D-90A4-5836AD7AB9D4}" type="presOf" srcId="{64B42A3C-87FB-4E9E-A197-D29259EB1FBE}" destId="{10C442C1-5CB6-44F5-A7DC-CEF7CFCE36F5}" srcOrd="0" destOrd="0" presId="urn:microsoft.com/office/officeart/2005/8/layout/radial4"/>
    <dgm:cxn modelId="{4260EDDF-FE02-4AB6-8C94-3CD00FFC0FD4}" type="presOf" srcId="{9DC98283-0D36-426D-8DD8-58D418D3FC73}" destId="{B726EF45-355D-4BF0-9E0B-D6E3C8A70DF2}" srcOrd="0" destOrd="0" presId="urn:microsoft.com/office/officeart/2005/8/layout/radial4"/>
    <dgm:cxn modelId="{420C83F9-0496-4D83-A12C-98C3EA9837CF}" srcId="{9DC98283-0D36-426D-8DD8-58D418D3FC73}" destId="{E241AFB8-9E94-463E-9013-715D56DFA70E}" srcOrd="4" destOrd="0" parTransId="{F91AE3B7-C977-4389-811B-60806AC5C47A}" sibTransId="{35835E1A-AE3D-4343-B88F-6444B3828EAF}"/>
    <dgm:cxn modelId="{638C4F57-BB79-4183-9044-3930913EE97A}" type="presOf" srcId="{0B55FD5C-0AB1-4BCC-9623-8A964EE5CD59}" destId="{23FB346B-F949-4A6F-8BBA-E12DBB7EFACC}" srcOrd="0" destOrd="0" presId="urn:microsoft.com/office/officeart/2005/8/layout/radial4"/>
    <dgm:cxn modelId="{B6D4D2DE-3C54-4A17-A6E7-3A70B30E9B70}" srcId="{0B55FD5C-0AB1-4BCC-9623-8A964EE5CD59}" destId="{9DC98283-0D36-426D-8DD8-58D418D3FC73}" srcOrd="0" destOrd="0" parTransId="{5F4A7CA9-03CE-4CCE-83D1-4FC2C2B08F0D}" sibTransId="{A15D3F0A-CB2D-4E61-9FBA-C9CA3F8EC384}"/>
    <dgm:cxn modelId="{C5670FAF-5E29-46BA-B54E-B668AD9A6428}" type="presOf" srcId="{E241AFB8-9E94-463E-9013-715D56DFA70E}" destId="{E2CE8A78-043A-43AC-8B69-6D6AB04D7901}" srcOrd="0" destOrd="0" presId="urn:microsoft.com/office/officeart/2005/8/layout/radial4"/>
    <dgm:cxn modelId="{26978DF7-CB70-4A45-8B89-3CF397D5A196}" type="presOf" srcId="{B3184EC8-CF0A-4335-A185-751AE8001E60}" destId="{FAE22FA8-1850-492E-8A48-ABA9C417AA8C}" srcOrd="0" destOrd="0" presId="urn:microsoft.com/office/officeart/2005/8/layout/radial4"/>
    <dgm:cxn modelId="{43EF00FA-FAB6-414E-A11C-C46ED118A551}" type="presOf" srcId="{36ED0C6F-F440-4F4B-A18D-5C2D7B4E4BE6}" destId="{3AB06784-F216-4A42-BA20-0972E0E32D85}" srcOrd="0" destOrd="0" presId="urn:microsoft.com/office/officeart/2005/8/layout/radial4"/>
    <dgm:cxn modelId="{AB95C189-2E52-44D9-B8D7-6757A757DDBB}" srcId="{9DC98283-0D36-426D-8DD8-58D418D3FC73}" destId="{632C798D-EBF2-4D14-9DAB-5B7EE3F90555}" srcOrd="5" destOrd="0" parTransId="{4129A7B9-38D8-4C90-BC09-1065F88DC39C}" sibTransId="{3AD122D0-EC39-4894-A3F5-4F5FAFEFA081}"/>
    <dgm:cxn modelId="{E02F68D7-00FD-4A06-82A9-906080E99871}" srcId="{9DC98283-0D36-426D-8DD8-58D418D3FC73}" destId="{15B4911B-C5CE-4A3F-9B72-91103123BE04}" srcOrd="1" destOrd="0" parTransId="{36ED0C6F-F440-4F4B-A18D-5C2D7B4E4BE6}" sibTransId="{C0754904-18C0-4A36-91F3-58C7B96201E1}"/>
    <dgm:cxn modelId="{DDA38246-2C7F-4160-ABE0-5DE07D0D86B6}" type="presOf" srcId="{4129A7B9-38D8-4C90-BC09-1065F88DC39C}" destId="{452CA245-2F95-4872-A043-1DBBD61B3AFD}" srcOrd="0" destOrd="0" presId="urn:microsoft.com/office/officeart/2005/8/layout/radial4"/>
    <dgm:cxn modelId="{E418AA6E-7B1C-444B-B831-34B6A09F6967}" type="presOf" srcId="{F6B71AF2-C161-49AE-81DA-B962167D330E}" destId="{4C0D00D5-3109-44D8-B5BD-32AD5EC970B7}" srcOrd="0" destOrd="0" presId="urn:microsoft.com/office/officeart/2005/8/layout/radial4"/>
    <dgm:cxn modelId="{62579D52-5C0C-4333-A6E6-295D99DBA073}" type="presOf" srcId="{2029E675-94ED-4A57-BA64-83B53ACD4B74}" destId="{B8250397-653E-49BB-BC41-8985B07551D2}" srcOrd="0" destOrd="0" presId="urn:microsoft.com/office/officeart/2005/8/layout/radial4"/>
    <dgm:cxn modelId="{1EAD38B0-E665-4F07-8074-BC4A0B7B721D}" srcId="{9DC98283-0D36-426D-8DD8-58D418D3FC73}" destId="{6CB2621E-23D2-49A7-9722-9BB4589749B4}" srcOrd="2" destOrd="0" parTransId="{2029E675-94ED-4A57-BA64-83B53ACD4B74}" sibTransId="{F7278FCE-EE99-465D-BFFF-6051466AC67C}"/>
    <dgm:cxn modelId="{C3A92DEC-CFD8-4D07-8A8E-1CF4D1C1FA48}" type="presOf" srcId="{6CB2621E-23D2-49A7-9722-9BB4589749B4}" destId="{1E24EC00-D1C7-4B70-86C6-E8937105A674}" srcOrd="0" destOrd="0" presId="urn:microsoft.com/office/officeart/2005/8/layout/radial4"/>
    <dgm:cxn modelId="{DC76097E-8014-49E8-8B19-9A76AA2A084B}" type="presOf" srcId="{F91AE3B7-C977-4389-811B-60806AC5C47A}" destId="{2224CE81-3D2A-4F48-8A6D-EAC7352517DC}" srcOrd="0" destOrd="0" presId="urn:microsoft.com/office/officeart/2005/8/layout/radial4"/>
    <dgm:cxn modelId="{BBCBF07F-30AA-4FAB-B4B9-B5364DD93548}" srcId="{9DC98283-0D36-426D-8DD8-58D418D3FC73}" destId="{3289A975-326F-4E29-BFFB-42E7710113BD}" srcOrd="3" destOrd="0" parTransId="{64B42A3C-87FB-4E9E-A197-D29259EB1FBE}" sibTransId="{C3512F95-6F7A-4067-8E40-11854457FBF1}"/>
    <dgm:cxn modelId="{8E820E54-E196-42F1-850A-A359AB4B1BF8}" srcId="{9DC98283-0D36-426D-8DD8-58D418D3FC73}" destId="{B84D893F-D9FC-409D-A931-DA18563C007E}" srcOrd="0" destOrd="0" parTransId="{B3184EC8-CF0A-4335-A185-751AE8001E60}" sibTransId="{133E8D40-16DD-4261-BCE2-6C3F2DEEB2DE}"/>
    <dgm:cxn modelId="{F5BAA0F9-C951-41D3-9FFD-D83D0A154EF2}" type="presOf" srcId="{632C798D-EBF2-4D14-9DAB-5B7EE3F90555}" destId="{0B2F5809-3054-49B4-AB56-5D0AFE5EF185}" srcOrd="0" destOrd="0" presId="urn:microsoft.com/office/officeart/2005/8/layout/radial4"/>
    <dgm:cxn modelId="{508E1ECF-7770-4A80-9DE6-5694156AF5AF}" type="presOf" srcId="{3289A975-326F-4E29-BFFB-42E7710113BD}" destId="{C3862ABB-59F8-4B3D-88D7-AAA05E66A2CE}" srcOrd="0" destOrd="0" presId="urn:microsoft.com/office/officeart/2005/8/layout/radial4"/>
    <dgm:cxn modelId="{FA7C6FC6-9393-415C-A507-B235C4E3A22B}" type="presOf" srcId="{15B4911B-C5CE-4A3F-9B72-91103123BE04}" destId="{B0E45EDC-000E-47DF-8E04-F0DB7EF5CED1}" srcOrd="0" destOrd="0" presId="urn:microsoft.com/office/officeart/2005/8/layout/radial4"/>
    <dgm:cxn modelId="{16B4AE23-6F78-44F4-929A-A92A60E399BB}" type="presOf" srcId="{B84D893F-D9FC-409D-A931-DA18563C007E}" destId="{DA0B1958-A19C-4308-BA95-5E32DD07F985}" srcOrd="0" destOrd="0" presId="urn:microsoft.com/office/officeart/2005/8/layout/radial4"/>
    <dgm:cxn modelId="{CE12B4B2-A88B-42A9-9674-EF4BAE733E9C}" type="presParOf" srcId="{23FB346B-F949-4A6F-8BBA-E12DBB7EFACC}" destId="{B726EF45-355D-4BF0-9E0B-D6E3C8A70DF2}" srcOrd="0" destOrd="0" presId="urn:microsoft.com/office/officeart/2005/8/layout/radial4"/>
    <dgm:cxn modelId="{0420E06A-809C-400A-8030-F396751C6EEA}" type="presParOf" srcId="{23FB346B-F949-4A6F-8BBA-E12DBB7EFACC}" destId="{FAE22FA8-1850-492E-8A48-ABA9C417AA8C}" srcOrd="1" destOrd="0" presId="urn:microsoft.com/office/officeart/2005/8/layout/radial4"/>
    <dgm:cxn modelId="{227242C2-ACE2-4320-B815-3F46E2C0FE41}" type="presParOf" srcId="{23FB346B-F949-4A6F-8BBA-E12DBB7EFACC}" destId="{DA0B1958-A19C-4308-BA95-5E32DD07F985}" srcOrd="2" destOrd="0" presId="urn:microsoft.com/office/officeart/2005/8/layout/radial4"/>
    <dgm:cxn modelId="{187BE821-EC12-49BD-9641-F7F86BA86BF8}" type="presParOf" srcId="{23FB346B-F949-4A6F-8BBA-E12DBB7EFACC}" destId="{3AB06784-F216-4A42-BA20-0972E0E32D85}" srcOrd="3" destOrd="0" presId="urn:microsoft.com/office/officeart/2005/8/layout/radial4"/>
    <dgm:cxn modelId="{9E28CF3C-EB47-481E-BFAA-78DF57E87C90}" type="presParOf" srcId="{23FB346B-F949-4A6F-8BBA-E12DBB7EFACC}" destId="{B0E45EDC-000E-47DF-8E04-F0DB7EF5CED1}" srcOrd="4" destOrd="0" presId="urn:microsoft.com/office/officeart/2005/8/layout/radial4"/>
    <dgm:cxn modelId="{D8745209-DF25-4415-92B5-2AFA9831DFB0}" type="presParOf" srcId="{23FB346B-F949-4A6F-8BBA-E12DBB7EFACC}" destId="{B8250397-653E-49BB-BC41-8985B07551D2}" srcOrd="5" destOrd="0" presId="urn:microsoft.com/office/officeart/2005/8/layout/radial4"/>
    <dgm:cxn modelId="{AB7630B3-AB02-415A-8F10-F824A2C3013C}" type="presParOf" srcId="{23FB346B-F949-4A6F-8BBA-E12DBB7EFACC}" destId="{1E24EC00-D1C7-4B70-86C6-E8937105A674}" srcOrd="6" destOrd="0" presId="urn:microsoft.com/office/officeart/2005/8/layout/radial4"/>
    <dgm:cxn modelId="{35B1ECA6-48B0-4D7F-B5E9-FC20C2941E27}" type="presParOf" srcId="{23FB346B-F949-4A6F-8BBA-E12DBB7EFACC}" destId="{10C442C1-5CB6-44F5-A7DC-CEF7CFCE36F5}" srcOrd="7" destOrd="0" presId="urn:microsoft.com/office/officeart/2005/8/layout/radial4"/>
    <dgm:cxn modelId="{D84EFAB8-6251-4407-935A-B48C3D2007CB}" type="presParOf" srcId="{23FB346B-F949-4A6F-8BBA-E12DBB7EFACC}" destId="{C3862ABB-59F8-4B3D-88D7-AAA05E66A2CE}" srcOrd="8" destOrd="0" presId="urn:microsoft.com/office/officeart/2005/8/layout/radial4"/>
    <dgm:cxn modelId="{98E4FF16-6D8B-4C56-9928-305AA71DD4EB}" type="presParOf" srcId="{23FB346B-F949-4A6F-8BBA-E12DBB7EFACC}" destId="{2224CE81-3D2A-4F48-8A6D-EAC7352517DC}" srcOrd="9" destOrd="0" presId="urn:microsoft.com/office/officeart/2005/8/layout/radial4"/>
    <dgm:cxn modelId="{3A621A8E-C484-4F33-9E94-6525893BC0BC}" type="presParOf" srcId="{23FB346B-F949-4A6F-8BBA-E12DBB7EFACC}" destId="{E2CE8A78-043A-43AC-8B69-6D6AB04D7901}" srcOrd="10" destOrd="0" presId="urn:microsoft.com/office/officeart/2005/8/layout/radial4"/>
    <dgm:cxn modelId="{E0228C2B-32A5-445D-A747-C5D6776E3661}" type="presParOf" srcId="{23FB346B-F949-4A6F-8BBA-E12DBB7EFACC}" destId="{452CA245-2F95-4872-A043-1DBBD61B3AFD}" srcOrd="11" destOrd="0" presId="urn:microsoft.com/office/officeart/2005/8/layout/radial4"/>
    <dgm:cxn modelId="{BFEBA518-B787-4B7B-B4C1-02523E2E451A}" type="presParOf" srcId="{23FB346B-F949-4A6F-8BBA-E12DBB7EFACC}" destId="{0B2F5809-3054-49B4-AB56-5D0AFE5EF185}" srcOrd="12" destOrd="0" presId="urn:microsoft.com/office/officeart/2005/8/layout/radial4"/>
    <dgm:cxn modelId="{9CFDE970-41E2-445C-827F-9292CCA6A435}" type="presParOf" srcId="{23FB346B-F949-4A6F-8BBA-E12DBB7EFACC}" destId="{4C0D00D5-3109-44D8-B5BD-32AD5EC970B7}" srcOrd="13" destOrd="0" presId="urn:microsoft.com/office/officeart/2005/8/layout/radial4"/>
    <dgm:cxn modelId="{129981D7-325A-4814-993C-1EA78F50B8FB}" type="presParOf" srcId="{23FB346B-F949-4A6F-8BBA-E12DBB7EFACC}" destId="{F4D720C4-3907-4703-A7C5-14ED0816568D}" srcOrd="14" destOrd="0" presId="urn:microsoft.com/office/officeart/2005/8/layout/radial4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AD92BC6-E85D-4162-8C66-A751258897D3}" type="doc">
      <dgm:prSet loTypeId="urn:microsoft.com/office/officeart/2005/8/layout/venn1" loCatId="relationship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79E4E746-C71A-41E9-B7FD-646262BE03F3}">
      <dgm:prSet phldrT="[Text]"/>
      <dgm:spPr/>
      <dgm:t>
        <a:bodyPr/>
        <a:lstStyle/>
        <a:p>
          <a:r>
            <a:rPr lang="en-US" dirty="0" smtClean="0"/>
            <a:t>1. Provide education and training to school staff to ensure they have the skills necessary to teach students with ASD in their general education classrooms</a:t>
          </a:r>
          <a:endParaRPr lang="en-US" dirty="0"/>
        </a:p>
      </dgm:t>
    </dgm:pt>
    <dgm:pt modelId="{2EE24D2B-5DFF-4A47-A98B-62A82B5BA75A}" type="parTrans" cxnId="{29884BE0-3D75-430B-9FFB-4709CDA92760}">
      <dgm:prSet/>
      <dgm:spPr/>
      <dgm:t>
        <a:bodyPr/>
        <a:lstStyle/>
        <a:p>
          <a:endParaRPr lang="en-US"/>
        </a:p>
      </dgm:t>
    </dgm:pt>
    <dgm:pt modelId="{01FFC5A8-4CB0-42DE-976A-48AA7F975778}" type="sibTrans" cxnId="{29884BE0-3D75-430B-9FFB-4709CDA92760}">
      <dgm:prSet/>
      <dgm:spPr/>
      <dgm:t>
        <a:bodyPr/>
        <a:lstStyle/>
        <a:p>
          <a:endParaRPr lang="en-US"/>
        </a:p>
      </dgm:t>
    </dgm:pt>
    <dgm:pt modelId="{D43FF2CC-9ECC-4A1C-BCD4-AC8006DC4E29}">
      <dgm:prSet phldrT="[Text]"/>
      <dgm:spPr/>
      <dgm:t>
        <a:bodyPr/>
        <a:lstStyle/>
        <a:p>
          <a:r>
            <a:rPr lang="en-US" dirty="0" smtClean="0"/>
            <a:t>5. Ensure that collaboration is occurring between specialists, parents, and outside providers  who work with the student with ASD</a:t>
          </a:r>
          <a:endParaRPr lang="en-US" dirty="0"/>
        </a:p>
      </dgm:t>
    </dgm:pt>
    <dgm:pt modelId="{32BFC878-CA8A-451D-BAAC-4DB3C2B99CEB}" type="parTrans" cxnId="{898D1934-09D6-4C81-B5E6-8AE046534B6A}">
      <dgm:prSet/>
      <dgm:spPr/>
      <dgm:t>
        <a:bodyPr/>
        <a:lstStyle/>
        <a:p>
          <a:endParaRPr lang="en-US"/>
        </a:p>
      </dgm:t>
    </dgm:pt>
    <dgm:pt modelId="{A18D9DE8-9501-4FD1-89CB-3F09BB986726}" type="sibTrans" cxnId="{898D1934-09D6-4C81-B5E6-8AE046534B6A}">
      <dgm:prSet/>
      <dgm:spPr/>
      <dgm:t>
        <a:bodyPr/>
        <a:lstStyle/>
        <a:p>
          <a:endParaRPr lang="en-US"/>
        </a:p>
      </dgm:t>
    </dgm:pt>
    <dgm:pt modelId="{11794C2B-F87E-474F-BD7E-7405A1B8319B}">
      <dgm:prSet phldrT="[Text]"/>
      <dgm:spPr/>
      <dgm:t>
        <a:bodyPr/>
        <a:lstStyle/>
        <a:p>
          <a:r>
            <a:rPr lang="en-US" dirty="0" smtClean="0"/>
            <a:t>2. Ensure that there is ongoing professional development </a:t>
          </a:r>
          <a:endParaRPr lang="en-US" dirty="0"/>
        </a:p>
      </dgm:t>
    </dgm:pt>
    <dgm:pt modelId="{21C083E7-DE59-4B2A-94A6-97108BF63485}" type="parTrans" cxnId="{1DB315D8-BB0A-4181-9902-B0E95CF2B1F8}">
      <dgm:prSet/>
      <dgm:spPr/>
      <dgm:t>
        <a:bodyPr/>
        <a:lstStyle/>
        <a:p>
          <a:endParaRPr lang="en-US"/>
        </a:p>
      </dgm:t>
    </dgm:pt>
    <dgm:pt modelId="{12C420A3-FF9A-45C9-AA89-B9DF6B90DC02}" type="sibTrans" cxnId="{1DB315D8-BB0A-4181-9902-B0E95CF2B1F8}">
      <dgm:prSet/>
      <dgm:spPr/>
      <dgm:t>
        <a:bodyPr/>
        <a:lstStyle/>
        <a:p>
          <a:endParaRPr lang="en-US"/>
        </a:p>
      </dgm:t>
    </dgm:pt>
    <dgm:pt modelId="{DE7E1707-0224-4811-B2A6-EAB900F62353}">
      <dgm:prSet phldrT="[Text]"/>
      <dgm:spPr/>
      <dgm:t>
        <a:bodyPr/>
        <a:lstStyle/>
        <a:p>
          <a:r>
            <a:rPr lang="en-US" dirty="0" smtClean="0"/>
            <a:t>3. Ensure that there are adequate personnel resources available for the general education teacher</a:t>
          </a:r>
          <a:endParaRPr lang="en-US" dirty="0"/>
        </a:p>
      </dgm:t>
    </dgm:pt>
    <dgm:pt modelId="{7C84BCBB-0E67-4F02-8639-559122BEF784}" type="parTrans" cxnId="{F2AE06A0-333C-4C56-A810-6D36D577F706}">
      <dgm:prSet/>
      <dgm:spPr/>
      <dgm:t>
        <a:bodyPr/>
        <a:lstStyle/>
        <a:p>
          <a:endParaRPr lang="en-US"/>
        </a:p>
      </dgm:t>
    </dgm:pt>
    <dgm:pt modelId="{C2878C17-E24A-4F2E-BDD6-F0610CCB3159}" type="sibTrans" cxnId="{F2AE06A0-333C-4C56-A810-6D36D577F706}">
      <dgm:prSet/>
      <dgm:spPr/>
      <dgm:t>
        <a:bodyPr/>
        <a:lstStyle/>
        <a:p>
          <a:endParaRPr lang="en-US"/>
        </a:p>
      </dgm:t>
    </dgm:pt>
    <dgm:pt modelId="{B5FCEB87-DD6F-4F1C-9849-948BC129A4AD}">
      <dgm:prSet phldrT="[Text]"/>
      <dgm:spPr/>
      <dgm:t>
        <a:bodyPr/>
        <a:lstStyle/>
        <a:p>
          <a:r>
            <a:rPr lang="en-US" dirty="0" smtClean="0"/>
            <a:t>4. Ensure that there are adequate and appropriate materials to support the inclusive students</a:t>
          </a:r>
          <a:endParaRPr lang="en-US" dirty="0"/>
        </a:p>
      </dgm:t>
    </dgm:pt>
    <dgm:pt modelId="{64D1E00D-C7DE-43B1-902C-60277E9E05DB}" type="parTrans" cxnId="{9A1F27EE-8B0D-45B1-8087-3308E84D672D}">
      <dgm:prSet/>
      <dgm:spPr/>
      <dgm:t>
        <a:bodyPr/>
        <a:lstStyle/>
        <a:p>
          <a:endParaRPr lang="en-US"/>
        </a:p>
      </dgm:t>
    </dgm:pt>
    <dgm:pt modelId="{3DD65CBA-19CB-4F56-B3F2-2C676311F938}" type="sibTrans" cxnId="{9A1F27EE-8B0D-45B1-8087-3308E84D672D}">
      <dgm:prSet/>
      <dgm:spPr/>
      <dgm:t>
        <a:bodyPr/>
        <a:lstStyle/>
        <a:p>
          <a:endParaRPr lang="en-US"/>
        </a:p>
      </dgm:t>
    </dgm:pt>
    <dgm:pt modelId="{E99D978A-C13F-40AC-AAF6-58261DAE769B}" type="pres">
      <dgm:prSet presAssocID="{6AD92BC6-E85D-4162-8C66-A751258897D3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28BB1E6-C869-4DB0-A9D1-B643C924AEC5}" type="pres">
      <dgm:prSet presAssocID="{79E4E746-C71A-41E9-B7FD-646262BE03F3}" presName="circ1" presStyleLbl="vennNode1" presStyleIdx="0" presStyleCnt="5"/>
      <dgm:spPr/>
      <dgm:t>
        <a:bodyPr/>
        <a:lstStyle/>
        <a:p>
          <a:endParaRPr lang="en-US"/>
        </a:p>
      </dgm:t>
    </dgm:pt>
    <dgm:pt modelId="{B066E233-51C3-4553-A3C6-0E2D0C35F868}" type="pres">
      <dgm:prSet presAssocID="{79E4E746-C71A-41E9-B7FD-646262BE03F3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1E92CB-18E5-4D64-8BA6-3478E180C0AE}" type="pres">
      <dgm:prSet presAssocID="{11794C2B-F87E-474F-BD7E-7405A1B8319B}" presName="circ2" presStyleLbl="vennNode1" presStyleIdx="1" presStyleCnt="5"/>
      <dgm:spPr/>
      <dgm:t>
        <a:bodyPr/>
        <a:lstStyle/>
        <a:p>
          <a:endParaRPr lang="en-US"/>
        </a:p>
      </dgm:t>
    </dgm:pt>
    <dgm:pt modelId="{F7F34B92-A414-4D62-872E-531430E51644}" type="pres">
      <dgm:prSet presAssocID="{11794C2B-F87E-474F-BD7E-7405A1B8319B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81BB89-F1AC-47F8-8EFF-D4B618BAA6C2}" type="pres">
      <dgm:prSet presAssocID="{DE7E1707-0224-4811-B2A6-EAB900F62353}" presName="circ3" presStyleLbl="vennNode1" presStyleIdx="2" presStyleCnt="5"/>
      <dgm:spPr/>
      <dgm:t>
        <a:bodyPr/>
        <a:lstStyle/>
        <a:p>
          <a:endParaRPr lang="en-US"/>
        </a:p>
      </dgm:t>
    </dgm:pt>
    <dgm:pt modelId="{B2E71C91-0C20-43D8-B130-D8CE0C2E9F57}" type="pres">
      <dgm:prSet presAssocID="{DE7E1707-0224-4811-B2A6-EAB900F62353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33C84F-0631-4E5A-A078-E2EE3D87BAEF}" type="pres">
      <dgm:prSet presAssocID="{B5FCEB87-DD6F-4F1C-9849-948BC129A4AD}" presName="circ4" presStyleLbl="vennNode1" presStyleIdx="3" presStyleCnt="5"/>
      <dgm:spPr/>
    </dgm:pt>
    <dgm:pt modelId="{979BACB6-661D-485D-9ABB-F1401F2480F6}" type="pres">
      <dgm:prSet presAssocID="{B5FCEB87-DD6F-4F1C-9849-948BC129A4AD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7D9B92-DBDC-40AE-9CBE-C318DD7A67E9}" type="pres">
      <dgm:prSet presAssocID="{D43FF2CC-9ECC-4A1C-BCD4-AC8006DC4E29}" presName="circ5" presStyleLbl="vennNode1" presStyleIdx="4" presStyleCnt="5"/>
      <dgm:spPr/>
    </dgm:pt>
    <dgm:pt modelId="{E8660B63-CEF6-44DB-9B40-18524AB9175B}" type="pres">
      <dgm:prSet presAssocID="{D43FF2CC-9ECC-4A1C-BCD4-AC8006DC4E29}" presName="circ5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A3A2406-0CA8-40A8-974D-71228F26396B}" type="presOf" srcId="{B5FCEB87-DD6F-4F1C-9849-948BC129A4AD}" destId="{979BACB6-661D-485D-9ABB-F1401F2480F6}" srcOrd="0" destOrd="0" presId="urn:microsoft.com/office/officeart/2005/8/layout/venn1"/>
    <dgm:cxn modelId="{616FDD72-E3BC-4CBE-9E6D-20EF4E0DC79B}" type="presOf" srcId="{DE7E1707-0224-4811-B2A6-EAB900F62353}" destId="{B2E71C91-0C20-43D8-B130-D8CE0C2E9F57}" srcOrd="0" destOrd="0" presId="urn:microsoft.com/office/officeart/2005/8/layout/venn1"/>
    <dgm:cxn modelId="{1DB315D8-BB0A-4181-9902-B0E95CF2B1F8}" srcId="{6AD92BC6-E85D-4162-8C66-A751258897D3}" destId="{11794C2B-F87E-474F-BD7E-7405A1B8319B}" srcOrd="1" destOrd="0" parTransId="{21C083E7-DE59-4B2A-94A6-97108BF63485}" sibTransId="{12C420A3-FF9A-45C9-AA89-B9DF6B90DC02}"/>
    <dgm:cxn modelId="{61CBF8DC-E1EE-4E22-930D-38E00B5ADF08}" type="presOf" srcId="{79E4E746-C71A-41E9-B7FD-646262BE03F3}" destId="{B066E233-51C3-4553-A3C6-0E2D0C35F868}" srcOrd="0" destOrd="0" presId="urn:microsoft.com/office/officeart/2005/8/layout/venn1"/>
    <dgm:cxn modelId="{32BD4AE6-BC47-4E6E-9FC6-4002614723CE}" type="presOf" srcId="{6AD92BC6-E85D-4162-8C66-A751258897D3}" destId="{E99D978A-C13F-40AC-AAF6-58261DAE769B}" srcOrd="0" destOrd="0" presId="urn:microsoft.com/office/officeart/2005/8/layout/venn1"/>
    <dgm:cxn modelId="{9A1F27EE-8B0D-45B1-8087-3308E84D672D}" srcId="{6AD92BC6-E85D-4162-8C66-A751258897D3}" destId="{B5FCEB87-DD6F-4F1C-9849-948BC129A4AD}" srcOrd="3" destOrd="0" parTransId="{64D1E00D-C7DE-43B1-902C-60277E9E05DB}" sibTransId="{3DD65CBA-19CB-4F56-B3F2-2C676311F938}"/>
    <dgm:cxn modelId="{898D1934-09D6-4C81-B5E6-8AE046534B6A}" srcId="{6AD92BC6-E85D-4162-8C66-A751258897D3}" destId="{D43FF2CC-9ECC-4A1C-BCD4-AC8006DC4E29}" srcOrd="4" destOrd="0" parTransId="{32BFC878-CA8A-451D-BAAC-4DB3C2B99CEB}" sibTransId="{A18D9DE8-9501-4FD1-89CB-3F09BB986726}"/>
    <dgm:cxn modelId="{7ECBDF4C-C48F-4AE8-92E5-2DCBB3390AE2}" type="presOf" srcId="{11794C2B-F87E-474F-BD7E-7405A1B8319B}" destId="{F7F34B92-A414-4D62-872E-531430E51644}" srcOrd="0" destOrd="0" presId="urn:microsoft.com/office/officeart/2005/8/layout/venn1"/>
    <dgm:cxn modelId="{29884BE0-3D75-430B-9FFB-4709CDA92760}" srcId="{6AD92BC6-E85D-4162-8C66-A751258897D3}" destId="{79E4E746-C71A-41E9-B7FD-646262BE03F3}" srcOrd="0" destOrd="0" parTransId="{2EE24D2B-5DFF-4A47-A98B-62A82B5BA75A}" sibTransId="{01FFC5A8-4CB0-42DE-976A-48AA7F975778}"/>
    <dgm:cxn modelId="{C0829491-7462-4EE9-9123-F6FC85BCEB54}" type="presOf" srcId="{D43FF2CC-9ECC-4A1C-BCD4-AC8006DC4E29}" destId="{E8660B63-CEF6-44DB-9B40-18524AB9175B}" srcOrd="0" destOrd="0" presId="urn:microsoft.com/office/officeart/2005/8/layout/venn1"/>
    <dgm:cxn modelId="{F2AE06A0-333C-4C56-A810-6D36D577F706}" srcId="{6AD92BC6-E85D-4162-8C66-A751258897D3}" destId="{DE7E1707-0224-4811-B2A6-EAB900F62353}" srcOrd="2" destOrd="0" parTransId="{7C84BCBB-0E67-4F02-8639-559122BEF784}" sibTransId="{C2878C17-E24A-4F2E-BDD6-F0610CCB3159}"/>
    <dgm:cxn modelId="{C7E61B71-5E90-402E-B5E4-42CF293640ED}" type="presParOf" srcId="{E99D978A-C13F-40AC-AAF6-58261DAE769B}" destId="{A28BB1E6-C869-4DB0-A9D1-B643C924AEC5}" srcOrd="0" destOrd="0" presId="urn:microsoft.com/office/officeart/2005/8/layout/venn1"/>
    <dgm:cxn modelId="{D5386E23-1B3A-4F1D-9F28-53843AE423D5}" type="presParOf" srcId="{E99D978A-C13F-40AC-AAF6-58261DAE769B}" destId="{B066E233-51C3-4553-A3C6-0E2D0C35F868}" srcOrd="1" destOrd="0" presId="urn:microsoft.com/office/officeart/2005/8/layout/venn1"/>
    <dgm:cxn modelId="{64B276CB-979A-4291-A348-444F2DC88CB5}" type="presParOf" srcId="{E99D978A-C13F-40AC-AAF6-58261DAE769B}" destId="{701E92CB-18E5-4D64-8BA6-3478E180C0AE}" srcOrd="2" destOrd="0" presId="urn:microsoft.com/office/officeart/2005/8/layout/venn1"/>
    <dgm:cxn modelId="{7535047B-BB5A-438C-8B68-ACE19B391E75}" type="presParOf" srcId="{E99D978A-C13F-40AC-AAF6-58261DAE769B}" destId="{F7F34B92-A414-4D62-872E-531430E51644}" srcOrd="3" destOrd="0" presId="urn:microsoft.com/office/officeart/2005/8/layout/venn1"/>
    <dgm:cxn modelId="{1C77D291-1AEF-4C2B-918B-BA6600F4A64F}" type="presParOf" srcId="{E99D978A-C13F-40AC-AAF6-58261DAE769B}" destId="{5381BB89-F1AC-47F8-8EFF-D4B618BAA6C2}" srcOrd="4" destOrd="0" presId="urn:microsoft.com/office/officeart/2005/8/layout/venn1"/>
    <dgm:cxn modelId="{F82C1ACE-5357-43BB-B702-8D0AB0A12557}" type="presParOf" srcId="{E99D978A-C13F-40AC-AAF6-58261DAE769B}" destId="{B2E71C91-0C20-43D8-B130-D8CE0C2E9F57}" srcOrd="5" destOrd="0" presId="urn:microsoft.com/office/officeart/2005/8/layout/venn1"/>
    <dgm:cxn modelId="{DDD71179-E4AA-442E-A62F-961AF97A536A}" type="presParOf" srcId="{E99D978A-C13F-40AC-AAF6-58261DAE769B}" destId="{6B33C84F-0631-4E5A-A078-E2EE3D87BAEF}" srcOrd="6" destOrd="0" presId="urn:microsoft.com/office/officeart/2005/8/layout/venn1"/>
    <dgm:cxn modelId="{33E77CC0-2839-43AA-A9CF-3CBD359F4252}" type="presParOf" srcId="{E99D978A-C13F-40AC-AAF6-58261DAE769B}" destId="{979BACB6-661D-485D-9ABB-F1401F2480F6}" srcOrd="7" destOrd="0" presId="urn:microsoft.com/office/officeart/2005/8/layout/venn1"/>
    <dgm:cxn modelId="{14564C48-BE6B-4522-B5BF-D92084B6A4FE}" type="presParOf" srcId="{E99D978A-C13F-40AC-AAF6-58261DAE769B}" destId="{517D9B92-DBDC-40AE-9CBE-C318DD7A67E9}" srcOrd="8" destOrd="0" presId="urn:microsoft.com/office/officeart/2005/8/layout/venn1"/>
    <dgm:cxn modelId="{73DB4552-083D-4166-BBD8-B645D0CB9F2D}" type="presParOf" srcId="{E99D978A-C13F-40AC-AAF6-58261DAE769B}" destId="{E8660B63-CEF6-44DB-9B40-18524AB9175B}" srcOrd="9" destOrd="0" presId="urn:microsoft.com/office/officeart/2005/8/layout/venn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67179A-A67F-41CB-B8F2-B9EDCEF9E357}" type="datetimeFigureOut">
              <a:rPr lang="en-US" smtClean="0"/>
              <a:pPr/>
              <a:t>3/7/2012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3EAD5E-A7D9-47C3-A1DE-1F2FC7BFB78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3EAD5E-A7D9-47C3-A1DE-1F2FC7BFB78A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8D3A2-FBA2-42D5-BF66-7258FA98031E}" type="datetimeFigureOut">
              <a:rPr lang="en-US" smtClean="0"/>
              <a:pPr/>
              <a:t>3/7/2012</a:t>
            </a:fld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912F44E-95DD-4888-8B31-13B3953036D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8D3A2-FBA2-42D5-BF66-7258FA98031E}" type="datetimeFigureOut">
              <a:rPr lang="en-US" smtClean="0"/>
              <a:pPr/>
              <a:t>3/7/2012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2F44E-95DD-4888-8B31-13B3953036D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8D3A2-FBA2-42D5-BF66-7258FA98031E}" type="datetimeFigureOut">
              <a:rPr lang="en-US" smtClean="0"/>
              <a:pPr/>
              <a:t>3/7/2012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2F44E-95DD-4888-8B31-13B3953036D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5B8D3A2-FBA2-42D5-BF66-7258FA98031E}" type="datetimeFigureOut">
              <a:rPr lang="en-US" smtClean="0"/>
              <a:pPr/>
              <a:t>3/7/2012</a:t>
            </a:fld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6912F44E-95DD-4888-8B31-13B3953036D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8D3A2-FBA2-42D5-BF66-7258FA98031E}" type="datetimeFigureOut">
              <a:rPr lang="en-US" smtClean="0"/>
              <a:pPr/>
              <a:t>3/7/2012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2F44E-95DD-4888-8B31-13B3953036D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8D3A2-FBA2-42D5-BF66-7258FA98031E}" type="datetimeFigureOut">
              <a:rPr lang="en-US" smtClean="0"/>
              <a:pPr/>
              <a:t>3/7/2012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2F44E-95DD-4888-8B31-13B3953036D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2F44E-95DD-4888-8B31-13B3953036D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8D3A2-FBA2-42D5-BF66-7258FA98031E}" type="datetimeFigureOut">
              <a:rPr lang="en-US" smtClean="0"/>
              <a:pPr/>
              <a:t>3/7/2012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8D3A2-FBA2-42D5-BF66-7258FA98031E}" type="datetimeFigureOut">
              <a:rPr lang="en-US" smtClean="0"/>
              <a:pPr/>
              <a:t>3/7/2012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2F44E-95DD-4888-8B31-13B3953036D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8D3A2-FBA2-42D5-BF66-7258FA98031E}" type="datetimeFigureOut">
              <a:rPr lang="en-US" smtClean="0"/>
              <a:pPr/>
              <a:t>3/7/2012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2F44E-95DD-4888-8B31-13B3953036D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5B8D3A2-FBA2-42D5-BF66-7258FA98031E}" type="datetimeFigureOut">
              <a:rPr lang="en-US" smtClean="0"/>
              <a:pPr/>
              <a:t>3/7/2012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912F44E-95DD-4888-8B31-13B3953036D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8D3A2-FBA2-42D5-BF66-7258FA98031E}" type="datetimeFigureOut">
              <a:rPr lang="en-US" smtClean="0"/>
              <a:pPr/>
              <a:t>3/7/2012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912F44E-95DD-4888-8B31-13B3953036D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5B8D3A2-FBA2-42D5-BF66-7258FA98031E}" type="datetimeFigureOut">
              <a:rPr lang="en-US" smtClean="0"/>
              <a:pPr/>
              <a:t>3/7/2012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6912F44E-95DD-4888-8B31-13B3953036D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3.jpeg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4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nl.edu/csi/teachingstrategy.shtml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8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ichcy.org/educatechildren/supports/Pages/default.aspx" TargetMode="Externa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8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733800"/>
            <a:ext cx="8305800" cy="1143000"/>
          </a:xfrm>
        </p:spPr>
        <p:txBody>
          <a:bodyPr/>
          <a:lstStyle/>
          <a:p>
            <a:endParaRPr lang="en-US" sz="1200" b="1" dirty="0" smtClean="0">
              <a:solidFill>
                <a:schemeClr val="bg2">
                  <a:lumMod val="50000"/>
                </a:schemeClr>
              </a:solidFill>
            </a:endParaRPr>
          </a:p>
          <a:p>
            <a:endParaRPr lang="en-US" sz="1200" b="1" dirty="0" smtClean="0">
              <a:solidFill>
                <a:schemeClr val="bg2">
                  <a:lumMod val="50000"/>
                </a:schemeClr>
              </a:solidFill>
            </a:endParaRPr>
          </a:p>
          <a:p>
            <a:endParaRPr lang="en-US" sz="1200" b="1" dirty="0" smtClean="0">
              <a:solidFill>
                <a:schemeClr val="bg2">
                  <a:lumMod val="50000"/>
                </a:schemeClr>
              </a:solidFill>
            </a:endParaRPr>
          </a:p>
          <a:p>
            <a:endParaRPr lang="en-US" sz="1200" b="1" dirty="0" smtClean="0">
              <a:solidFill>
                <a:schemeClr val="bg2">
                  <a:lumMod val="50000"/>
                </a:schemeClr>
              </a:solidFill>
            </a:endParaRPr>
          </a:p>
          <a:p>
            <a:endParaRPr lang="en-US" sz="1200" b="1" dirty="0" smtClean="0">
              <a:solidFill>
                <a:schemeClr val="bg2">
                  <a:lumMod val="50000"/>
                </a:schemeClr>
              </a:solidFill>
            </a:endParaRPr>
          </a:p>
          <a:p>
            <a:endParaRPr lang="en-US" sz="1200" b="1" dirty="0" smtClean="0">
              <a:solidFill>
                <a:schemeClr val="bg2">
                  <a:lumMod val="50000"/>
                </a:schemeClr>
              </a:solidFill>
            </a:endParaRPr>
          </a:p>
          <a:p>
            <a:endParaRPr lang="en-US" sz="1200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en-US" sz="1400" b="1" dirty="0" smtClean="0">
                <a:solidFill>
                  <a:schemeClr val="accent4">
                    <a:lumMod val="75000"/>
                  </a:schemeClr>
                </a:solidFill>
              </a:rPr>
              <a:t>by: Amy </a:t>
            </a:r>
            <a:r>
              <a:rPr lang="en-US" sz="1400" b="1" dirty="0" smtClean="0">
                <a:solidFill>
                  <a:schemeClr val="accent4">
                    <a:lumMod val="75000"/>
                  </a:schemeClr>
                </a:solidFill>
              </a:rPr>
              <a:t>Strange </a:t>
            </a:r>
            <a:endParaRPr lang="en-US" sz="1400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en-US" sz="14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400" b="1" dirty="0" smtClean="0">
                <a:solidFill>
                  <a:schemeClr val="accent4">
                    <a:lumMod val="75000"/>
                  </a:schemeClr>
                </a:solidFill>
              </a:rPr>
              <a:t>2010 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A</a:t>
            </a:r>
            <a:r>
              <a:rPr smtClean="0">
                <a:solidFill>
                  <a:schemeClr val="accent4">
                    <a:lumMod val="75000"/>
                  </a:schemeClr>
                </a:solidFill>
              </a:rPr>
              <a:t>utism Spectrum Disorders in the Classroom </a:t>
            </a: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slow" advClick="0" advTm="5000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sz="3500" u="sng" smtClean="0">
                <a:solidFill>
                  <a:schemeClr val="accent4">
                    <a:lumMod val="75000"/>
                  </a:schemeClr>
                </a:solidFill>
              </a:rPr>
              <a:t>Instructional Application: Research</a:t>
            </a:r>
            <a:endParaRPr lang="en-US" sz="35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743200"/>
            <a:ext cx="4724400" cy="3352800"/>
          </a:xfrm>
        </p:spPr>
        <p:txBody>
          <a:bodyPr/>
          <a:lstStyle/>
          <a:p>
            <a:pPr marL="457200" indent="-457200">
              <a:buClr>
                <a:schemeClr val="accent6">
                  <a:lumMod val="50000"/>
                </a:schemeClr>
              </a:buClr>
              <a:buFont typeface="+mj-lt"/>
              <a:buAutoNum type="arabicPeriod"/>
            </a:pPr>
            <a:r>
              <a:rPr lang="en-US" sz="2000" u="sng" dirty="0" smtClean="0"/>
              <a:t>Attentional Process</a:t>
            </a:r>
          </a:p>
          <a:p>
            <a:pPr lvl="1"/>
            <a:r>
              <a:rPr lang="en-US" sz="1500" dirty="0" smtClean="0"/>
              <a:t> attention to and perception of information </a:t>
            </a:r>
          </a:p>
          <a:p>
            <a:pPr marL="457200" indent="-457200">
              <a:buClr>
                <a:schemeClr val="accent6">
                  <a:lumMod val="50000"/>
                </a:schemeClr>
              </a:buClr>
              <a:buFont typeface="+mj-lt"/>
              <a:buAutoNum type="arabicPeriod"/>
            </a:pPr>
            <a:r>
              <a:rPr lang="en-US" sz="2000" u="sng" dirty="0" smtClean="0"/>
              <a:t>Retentional Process</a:t>
            </a:r>
          </a:p>
          <a:p>
            <a:pPr lvl="1"/>
            <a:r>
              <a:rPr lang="en-US" sz="1500" dirty="0" smtClean="0"/>
              <a:t>Process, retain, and store information</a:t>
            </a:r>
            <a:r>
              <a:rPr lang="en-US" sz="1500" u="sng" dirty="0" smtClean="0"/>
              <a:t> </a:t>
            </a:r>
          </a:p>
          <a:p>
            <a:pPr marL="457200" indent="-457200">
              <a:buClr>
                <a:schemeClr val="accent6">
                  <a:lumMod val="50000"/>
                </a:schemeClr>
              </a:buClr>
              <a:buFont typeface="+mj-lt"/>
              <a:buAutoNum type="arabicPeriod"/>
            </a:pPr>
            <a:r>
              <a:rPr lang="en-US" sz="2000" u="sng" dirty="0" smtClean="0"/>
              <a:t>Production Process</a:t>
            </a:r>
          </a:p>
          <a:p>
            <a:pPr lvl="1"/>
            <a:r>
              <a:rPr lang="en-US" sz="1600" dirty="0" smtClean="0"/>
              <a:t>Accurately reproduces /rehearses modeled behavior</a:t>
            </a:r>
            <a:endParaRPr lang="en-US" sz="1500" u="sng" dirty="0" smtClean="0"/>
          </a:p>
          <a:p>
            <a:pPr marL="457200" indent="-457200">
              <a:buClr>
                <a:schemeClr val="accent6">
                  <a:lumMod val="50000"/>
                </a:schemeClr>
              </a:buClr>
              <a:buFont typeface="+mj-lt"/>
              <a:buAutoNum type="arabicPeriod"/>
            </a:pPr>
            <a:r>
              <a:rPr lang="en-US" sz="2000" u="sng" dirty="0" smtClean="0"/>
              <a:t>Motivational Process</a:t>
            </a:r>
          </a:p>
          <a:p>
            <a:pPr lvl="1"/>
            <a:r>
              <a:rPr lang="en-US" sz="1500" dirty="0" smtClean="0"/>
              <a:t>Learning that occurs in the presence of reinforcement</a:t>
            </a:r>
            <a:endParaRPr lang="en-US" sz="1500" dirty="0"/>
          </a:p>
        </p:txBody>
      </p:sp>
      <p:pic>
        <p:nvPicPr>
          <p:cNvPr id="5" name="Content Placeholder 4" descr="balloons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791200" y="2514600"/>
            <a:ext cx="2295525" cy="3464943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6" name="Rectangle 5"/>
          <p:cNvSpPr/>
          <p:nvPr/>
        </p:nvSpPr>
        <p:spPr>
          <a:xfrm>
            <a:off x="4572000" y="6019800"/>
            <a:ext cx="48006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 smtClean="0"/>
              <a:t>http://s185.photobucket.com/home/Valrie24</a:t>
            </a:r>
            <a:endParaRPr lang="en-US" sz="1200" dirty="0"/>
          </a:p>
        </p:txBody>
      </p:sp>
      <p:sp>
        <p:nvSpPr>
          <p:cNvPr id="7" name="Rectangle 6"/>
          <p:cNvSpPr/>
          <p:nvPr/>
        </p:nvSpPr>
        <p:spPr>
          <a:xfrm>
            <a:off x="457200" y="1447800"/>
            <a:ext cx="78486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Corbett &amp; Abdullah (2005) identified 4 processes that mediate learning in students with ASD.  Understanding these processes will help facilitate the students success.   </a:t>
            </a:r>
            <a:endParaRPr lang="en-US" sz="2000" dirty="0"/>
          </a:p>
        </p:txBody>
      </p:sp>
    </p:spTree>
  </p:cSld>
  <p:clrMapOvr>
    <a:masterClrMapping/>
  </p:clrMapOvr>
  <p:transition spd="slow" advClick="0" advTm="22000"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sz="3500" u="sng" smtClean="0">
                <a:solidFill>
                  <a:schemeClr val="accent4">
                    <a:lumMod val="75000"/>
                  </a:schemeClr>
                </a:solidFill>
              </a:rPr>
              <a:t>Instructional Application: Research</a:t>
            </a:r>
            <a:endParaRPr lang="en-US" sz="3500" dirty="0"/>
          </a:p>
        </p:txBody>
      </p:sp>
      <p:sp>
        <p:nvSpPr>
          <p:cNvPr id="14" name="Rectangle 13"/>
          <p:cNvSpPr/>
          <p:nvPr/>
        </p:nvSpPr>
        <p:spPr>
          <a:xfrm>
            <a:off x="228600" y="1219201"/>
            <a:ext cx="86868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A student with Autism must demonstrate the skills in the following </a:t>
            </a:r>
            <a:r>
              <a:rPr lang="en-US" sz="2000" b="1" u="sng" dirty="0" smtClean="0">
                <a:solidFill>
                  <a:schemeClr val="accent2">
                    <a:lumMod val="75000"/>
                  </a:schemeClr>
                </a:solidFill>
              </a:rPr>
              <a:t>instructional hierarchy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000" dirty="0" smtClean="0"/>
              <a:t>in order to be successful in the classroom (</a:t>
            </a:r>
            <a:r>
              <a:rPr lang="it-IT" sz="2000" dirty="0" smtClean="0"/>
              <a:t>Fienup &amp; Doepke, 2008).</a:t>
            </a:r>
            <a:endParaRPr lang="en-US" sz="2000" dirty="0"/>
          </a:p>
        </p:txBody>
      </p:sp>
      <p:graphicFrame>
        <p:nvGraphicFramePr>
          <p:cNvPr id="16" name="Content Placeholder 15"/>
          <p:cNvGraphicFramePr>
            <a:graphicFrameLocks noGrp="1"/>
          </p:cNvGraphicFramePr>
          <p:nvPr>
            <p:ph sz="half" idx="1"/>
          </p:nvPr>
        </p:nvGraphicFramePr>
        <p:xfrm>
          <a:off x="2514600" y="1905000"/>
          <a:ext cx="37338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 advClick="0" advTm="20000"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sz="3500" u="sng" smtClean="0">
                <a:solidFill>
                  <a:schemeClr val="accent4">
                    <a:lumMod val="75000"/>
                  </a:schemeClr>
                </a:solidFill>
              </a:rPr>
              <a:t>Instructional Application: Research</a:t>
            </a:r>
            <a:endParaRPr lang="en-US" sz="35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38600" y="2667000"/>
            <a:ext cx="4876800" cy="3886200"/>
          </a:xfrm>
        </p:spPr>
        <p:txBody>
          <a:bodyPr/>
          <a:lstStyle/>
          <a:p>
            <a:pPr marL="514350" indent="-514350">
              <a:buClr>
                <a:schemeClr val="accent6">
                  <a:lumMod val="50000"/>
                </a:schemeClr>
              </a:buClr>
              <a:buAutoNum type="arabicPeriod"/>
            </a:pPr>
            <a:r>
              <a:rPr lang="en-US" sz="1600" dirty="0" smtClean="0"/>
              <a:t>Allocate more time to instruction</a:t>
            </a:r>
          </a:p>
          <a:p>
            <a:pPr marL="514350" indent="-514350">
              <a:buClr>
                <a:schemeClr val="accent6">
                  <a:lumMod val="50000"/>
                </a:schemeClr>
              </a:buClr>
              <a:buAutoNum type="arabicPeriod"/>
            </a:pPr>
            <a:r>
              <a:rPr lang="en-US" sz="1600" dirty="0" smtClean="0"/>
              <a:t>Be a good classroom manager</a:t>
            </a:r>
          </a:p>
          <a:p>
            <a:pPr marL="514350" indent="-514350">
              <a:buClr>
                <a:schemeClr val="accent6">
                  <a:lumMod val="50000"/>
                </a:schemeClr>
              </a:buClr>
              <a:buAutoNum type="arabicPeriod"/>
            </a:pPr>
            <a:r>
              <a:rPr lang="en-US" sz="1600" dirty="0" smtClean="0"/>
              <a:t>Minimize transitions </a:t>
            </a:r>
          </a:p>
          <a:p>
            <a:pPr marL="514350" indent="-514350">
              <a:buClr>
                <a:schemeClr val="accent6">
                  <a:lumMod val="50000"/>
                </a:schemeClr>
              </a:buClr>
              <a:buAutoNum type="arabicPeriod"/>
            </a:pPr>
            <a:r>
              <a:rPr lang="en-US" sz="1600" dirty="0" smtClean="0"/>
              <a:t>Reduce free time</a:t>
            </a:r>
          </a:p>
          <a:p>
            <a:pPr marL="514350" indent="-514350">
              <a:buClr>
                <a:schemeClr val="accent6">
                  <a:lumMod val="50000"/>
                </a:schemeClr>
              </a:buClr>
              <a:buAutoNum type="arabicPeriod"/>
            </a:pPr>
            <a:r>
              <a:rPr lang="en-US" sz="1600" dirty="0" smtClean="0"/>
              <a:t>Keep instructional pace brisk</a:t>
            </a:r>
          </a:p>
          <a:p>
            <a:pPr marL="514350" indent="-514350">
              <a:buClr>
                <a:schemeClr val="accent6">
                  <a:lumMod val="50000"/>
                </a:schemeClr>
              </a:buClr>
              <a:buAutoNum type="arabicPeriod"/>
            </a:pPr>
            <a:r>
              <a:rPr lang="en-US" sz="1600" dirty="0" smtClean="0"/>
              <a:t>Present clear and simple instructions</a:t>
            </a:r>
          </a:p>
          <a:p>
            <a:pPr marL="514350" indent="-514350">
              <a:buClr>
                <a:schemeClr val="accent6">
                  <a:lumMod val="50000"/>
                </a:schemeClr>
              </a:buClr>
              <a:buAutoNum type="arabicPeriod"/>
            </a:pPr>
            <a:r>
              <a:rPr lang="en-US" sz="1600" dirty="0" smtClean="0"/>
              <a:t>Make instruction explicit and visible</a:t>
            </a:r>
          </a:p>
          <a:p>
            <a:pPr marL="514350" indent="-514350">
              <a:buClr>
                <a:schemeClr val="accent6">
                  <a:lumMod val="50000"/>
                </a:schemeClr>
              </a:buClr>
              <a:buAutoNum type="arabicPeriod"/>
            </a:pPr>
            <a:r>
              <a:rPr lang="en-US" sz="1600" dirty="0" smtClean="0"/>
              <a:t>Reduce independent work</a:t>
            </a:r>
          </a:p>
          <a:p>
            <a:pPr marL="514350" indent="-514350">
              <a:buClr>
                <a:schemeClr val="accent6">
                  <a:lumMod val="50000"/>
                </a:schemeClr>
              </a:buClr>
              <a:buAutoNum type="arabicPeriod"/>
            </a:pPr>
            <a:r>
              <a:rPr lang="en-US" sz="1600" dirty="0" smtClean="0"/>
              <a:t>Be an active teacher</a:t>
            </a:r>
          </a:p>
          <a:p>
            <a:pPr marL="514350" indent="-514350">
              <a:buClr>
                <a:schemeClr val="accent6">
                  <a:lumMod val="50000"/>
                </a:schemeClr>
              </a:buClr>
              <a:buAutoNum type="arabicPeriod"/>
            </a:pPr>
            <a:r>
              <a:rPr lang="en-US" sz="1600" dirty="0" smtClean="0"/>
              <a:t>Moderate the level of task difficulty </a:t>
            </a:r>
          </a:p>
          <a:p>
            <a:pPr marL="514350" indent="-514350">
              <a:buClr>
                <a:schemeClr val="accent6">
                  <a:lumMod val="50000"/>
                </a:schemeClr>
              </a:buClr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endParaRPr lang="en-US" dirty="0" smtClean="0"/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-533400" y="4953000"/>
            <a:ext cx="48006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 smtClean="0"/>
              <a:t>http://s195.photobucket.com/home/cassidy0326</a:t>
            </a:r>
            <a:endParaRPr lang="en-US" sz="1200" dirty="0"/>
          </a:p>
        </p:txBody>
      </p:sp>
      <p:pic>
        <p:nvPicPr>
          <p:cNvPr id="9" name="Content Placeholder 8" descr="autism puzzle.gif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066800" y="3048000"/>
            <a:ext cx="1877220" cy="187722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10" name="Rectangle 9"/>
          <p:cNvSpPr/>
          <p:nvPr/>
        </p:nvSpPr>
        <p:spPr>
          <a:xfrm>
            <a:off x="228600" y="1371600"/>
            <a:ext cx="86106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The following </a:t>
            </a:r>
            <a:r>
              <a:rPr lang="en-US" sz="2000" b="1" u="sng" dirty="0" smtClean="0">
                <a:solidFill>
                  <a:schemeClr val="accent2">
                    <a:lumMod val="75000"/>
                  </a:schemeClr>
                </a:solidFill>
              </a:rPr>
              <a:t>instructional approaches </a:t>
            </a:r>
            <a:r>
              <a:rPr lang="en-US" sz="2000" dirty="0" smtClean="0"/>
              <a:t>should be used to increase learning time in the classroom (Vaughn, Gerten &amp; Chard, 2000; Wilson &amp; Wesson, 1986):   </a:t>
            </a:r>
            <a:endParaRPr lang="en-US" sz="2000" dirty="0"/>
          </a:p>
        </p:txBody>
      </p:sp>
    </p:spTree>
  </p:cSld>
  <p:clrMapOvr>
    <a:masterClrMapping/>
  </p:clrMapOvr>
  <p:transition spd="slow" advClick="0" advTm="27000"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sz="3500" u="sng" smtClean="0">
                <a:solidFill>
                  <a:schemeClr val="accent4">
                    <a:lumMod val="75000"/>
                  </a:schemeClr>
                </a:solidFill>
              </a:rPr>
              <a:t>Instructional Application: Research</a:t>
            </a:r>
            <a:endParaRPr lang="en-US" sz="35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819400"/>
            <a:ext cx="4724400" cy="3505200"/>
          </a:xfrm>
        </p:spPr>
        <p:txBody>
          <a:bodyPr>
            <a:normAutofit/>
          </a:bodyPr>
          <a:lstStyle/>
          <a:p>
            <a:pPr marL="457200" indent="-457200">
              <a:buClr>
                <a:schemeClr val="accent6">
                  <a:lumMod val="50000"/>
                </a:schemeClr>
              </a:buClr>
              <a:buFont typeface="+mj-lt"/>
              <a:buAutoNum type="arabicPeriod"/>
            </a:pPr>
            <a:r>
              <a:rPr lang="en-US" sz="1600" dirty="0" smtClean="0"/>
              <a:t>Teach using meaningful activities</a:t>
            </a:r>
          </a:p>
          <a:p>
            <a:pPr marL="457200" indent="-457200">
              <a:buClr>
                <a:schemeClr val="accent6">
                  <a:lumMod val="50000"/>
                </a:schemeClr>
              </a:buClr>
              <a:buFont typeface="+mj-lt"/>
              <a:buAutoNum type="arabicPeriod"/>
            </a:pPr>
            <a:r>
              <a:rPr lang="en-US" sz="1600" dirty="0" smtClean="0"/>
              <a:t>Use areas of interest to introduce new material</a:t>
            </a:r>
          </a:p>
          <a:p>
            <a:pPr marL="457200" indent="-457200">
              <a:buClr>
                <a:schemeClr val="accent6">
                  <a:lumMod val="50000"/>
                </a:schemeClr>
              </a:buClr>
              <a:buFont typeface="+mj-lt"/>
              <a:buAutoNum type="arabicPeriod"/>
            </a:pPr>
            <a:r>
              <a:rPr lang="en-US" sz="1600" dirty="0" smtClean="0"/>
              <a:t>Obtain and maintain the students motivation</a:t>
            </a:r>
          </a:p>
          <a:p>
            <a:pPr marL="457200" indent="-457200">
              <a:buClr>
                <a:schemeClr val="accent6">
                  <a:lumMod val="50000"/>
                </a:schemeClr>
              </a:buClr>
              <a:buFont typeface="+mj-lt"/>
              <a:buAutoNum type="arabicPeriod"/>
            </a:pPr>
            <a:r>
              <a:rPr lang="en-US" sz="1600" dirty="0" smtClean="0"/>
              <a:t>Use pre-learning strategies before a lesson</a:t>
            </a:r>
          </a:p>
          <a:p>
            <a:pPr lvl="2"/>
            <a:r>
              <a:rPr lang="en-US" sz="1500" dirty="0" smtClean="0"/>
              <a:t>Activate background knowledge</a:t>
            </a:r>
            <a:endParaRPr lang="en-US" sz="1400" dirty="0" smtClean="0"/>
          </a:p>
          <a:p>
            <a:pPr marL="457200" indent="-457200">
              <a:buClr>
                <a:schemeClr val="accent6">
                  <a:lumMod val="50000"/>
                </a:schemeClr>
              </a:buClr>
              <a:buFont typeface="+mj-lt"/>
              <a:buAutoNum type="arabicPeriod"/>
            </a:pPr>
            <a:r>
              <a:rPr lang="en-US" sz="1600" dirty="0" smtClean="0"/>
              <a:t>Use demonstration and modeling </a:t>
            </a:r>
          </a:p>
          <a:p>
            <a:pPr marL="457200" indent="-457200">
              <a:buClr>
                <a:schemeClr val="accent6">
                  <a:lumMod val="50000"/>
                </a:schemeClr>
              </a:buClr>
              <a:buFont typeface="+mj-lt"/>
              <a:buAutoNum type="arabicPeriod"/>
            </a:pPr>
            <a:r>
              <a:rPr lang="en-US" sz="1600" dirty="0" smtClean="0"/>
              <a:t>Conduct a listener-friendly lecture</a:t>
            </a:r>
          </a:p>
          <a:p>
            <a:pPr marL="457200" indent="-457200">
              <a:buClr>
                <a:schemeClr val="accent6">
                  <a:lumMod val="50000"/>
                </a:schemeClr>
              </a:buClr>
              <a:buFont typeface="+mj-lt"/>
              <a:buAutoNum type="arabicPeriod"/>
            </a:pPr>
            <a:r>
              <a:rPr lang="en-US" sz="1600" dirty="0" smtClean="0"/>
              <a:t>Ask questions to assess understanding</a:t>
            </a:r>
          </a:p>
          <a:p>
            <a:pPr marL="457200" indent="-457200">
              <a:buClr>
                <a:schemeClr val="accent6">
                  <a:lumMod val="50000"/>
                </a:schemeClr>
              </a:buClr>
              <a:buFont typeface="+mj-lt"/>
              <a:buAutoNum type="arabicPeriod"/>
            </a:pPr>
            <a:r>
              <a:rPr lang="en-US" sz="1600" dirty="0" smtClean="0"/>
              <a:t>Teach for Visual Thinkers</a:t>
            </a:r>
          </a:p>
          <a:p>
            <a:pPr lvl="2"/>
            <a:r>
              <a:rPr lang="en-US" sz="1500" dirty="0" smtClean="0"/>
              <a:t>Utilize hands on teaching to make abstract concepts more concrete</a:t>
            </a:r>
            <a:endParaRPr lang="en-US" sz="1600" dirty="0" smtClean="0"/>
          </a:p>
        </p:txBody>
      </p:sp>
      <p:sp>
        <p:nvSpPr>
          <p:cNvPr id="6" name="Rectangle 5"/>
          <p:cNvSpPr/>
          <p:nvPr/>
        </p:nvSpPr>
        <p:spPr>
          <a:xfrm>
            <a:off x="4724400" y="5867400"/>
            <a:ext cx="48006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 smtClean="0"/>
              <a:t>http://</a:t>
            </a:r>
            <a:r>
              <a:rPr lang="en-US" sz="1050" dirty="0" smtClean="0"/>
              <a:t>s159.photobucket.com/home/sydnneil</a:t>
            </a:r>
            <a:endParaRPr lang="en-US" sz="1050" dirty="0"/>
          </a:p>
        </p:txBody>
      </p:sp>
      <p:pic>
        <p:nvPicPr>
          <p:cNvPr id="8" name="Content Placeholder 7" descr="girl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705600" y="2743200"/>
            <a:ext cx="1106488" cy="31242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7" name="Rectangle 6"/>
          <p:cNvSpPr/>
          <p:nvPr/>
        </p:nvSpPr>
        <p:spPr>
          <a:xfrm>
            <a:off x="457200" y="1524000"/>
            <a:ext cx="83058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According to Grandin (2006), the National Association of Educators (2006) and </a:t>
            </a:r>
            <a:r>
              <a:rPr lang="en-US" sz="2000" dirty="0" smtClean="0">
                <a:solidFill>
                  <a:schemeClr val="tx1"/>
                </a:solidFill>
              </a:rPr>
              <a:t>Vaughn et al. (2007),</a:t>
            </a:r>
            <a:r>
              <a:rPr lang="en-US" sz="2000" dirty="0" smtClean="0"/>
              <a:t> the following are effective </a:t>
            </a:r>
            <a:r>
              <a:rPr lang="en-US" sz="2000" b="1" u="sng" dirty="0">
                <a:solidFill>
                  <a:schemeClr val="accent2">
                    <a:lumMod val="75000"/>
                  </a:schemeClr>
                </a:solidFill>
              </a:rPr>
              <a:t>i</a:t>
            </a:r>
            <a:r>
              <a:rPr lang="en-US" sz="2000" b="1" u="sng" dirty="0" smtClean="0">
                <a:solidFill>
                  <a:schemeClr val="accent2">
                    <a:lumMod val="75000"/>
                  </a:schemeClr>
                </a:solidFill>
              </a:rPr>
              <a:t>nstructional </a:t>
            </a:r>
            <a:r>
              <a:rPr lang="en-US" sz="2000" b="1" u="sng" dirty="0">
                <a:solidFill>
                  <a:schemeClr val="accent2">
                    <a:lumMod val="75000"/>
                  </a:schemeClr>
                </a:solidFill>
              </a:rPr>
              <a:t>s</a:t>
            </a:r>
            <a:r>
              <a:rPr lang="en-US" sz="2000" b="1" u="sng" dirty="0" smtClean="0">
                <a:solidFill>
                  <a:schemeClr val="accent2">
                    <a:lumMod val="75000"/>
                  </a:schemeClr>
                </a:solidFill>
              </a:rPr>
              <a:t>trategies</a:t>
            </a:r>
            <a:r>
              <a:rPr lang="en-US" sz="2000" dirty="0" smtClean="0"/>
              <a:t> that can be used to teach new content to students with ASD:  </a:t>
            </a:r>
            <a:endParaRPr lang="en-US" sz="2000" dirty="0"/>
          </a:p>
        </p:txBody>
      </p:sp>
    </p:spTree>
  </p:cSld>
  <p:clrMapOvr>
    <a:masterClrMapping/>
  </p:clrMapOvr>
  <p:transition spd="slow" advClick="0" advTm="34000">
    <p:fade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sz="3500" u="sng" smtClean="0">
                <a:solidFill>
                  <a:schemeClr val="accent4">
                    <a:lumMod val="75000"/>
                  </a:schemeClr>
                </a:solidFill>
                <a:latin typeface="+mn-lt"/>
              </a:rPr>
              <a:t>Instructional Application: Research</a:t>
            </a:r>
            <a:endParaRPr lang="en-US" sz="3500" dirty="0">
              <a:latin typeface="+mn-lt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57200" y="1295400"/>
            <a:ext cx="8382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Hart and Whalon (2008) identified </a:t>
            </a:r>
            <a:r>
              <a:rPr lang="en-US" sz="2000" b="1" u="sng" dirty="0" smtClean="0">
                <a:solidFill>
                  <a:schemeClr val="accent2">
                    <a:lumMod val="75000"/>
                  </a:schemeClr>
                </a:solidFill>
              </a:rPr>
              <a:t>instructional strategies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000" dirty="0" smtClean="0"/>
              <a:t>that can be used when presenting material to students with ASD.  </a:t>
            </a:r>
            <a:endParaRPr lang="en-US" sz="2000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304800" y="2133600"/>
          <a:ext cx="83820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 advClick="0" advTm="15000">
    <p:fade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sz="3500" u="sng" smtClean="0">
                <a:solidFill>
                  <a:schemeClr val="accent4">
                    <a:lumMod val="75000"/>
                  </a:schemeClr>
                </a:solidFill>
              </a:rPr>
              <a:t>Instructional Application: Research</a:t>
            </a:r>
            <a:endParaRPr lang="en-US" sz="35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2362200"/>
            <a:ext cx="5410200" cy="4191000"/>
          </a:xfrm>
        </p:spPr>
        <p:txBody>
          <a:bodyPr>
            <a:normAutofit/>
          </a:bodyPr>
          <a:lstStyle/>
          <a:p>
            <a:pPr marL="457200" indent="-457200">
              <a:buClr>
                <a:schemeClr val="accent6">
                  <a:lumMod val="50000"/>
                </a:schemeClr>
              </a:buClr>
              <a:buFont typeface="+mj-lt"/>
              <a:buAutoNum type="arabicPeriod"/>
            </a:pPr>
            <a:r>
              <a:rPr lang="en-US" sz="1800" b="1" u="sng" dirty="0" smtClean="0"/>
              <a:t>Provide Directions in Multiple  Forms </a:t>
            </a:r>
            <a:endParaRPr lang="en-US" sz="1800" b="1" dirty="0" smtClean="0"/>
          </a:p>
          <a:p>
            <a:pPr lvl="2"/>
            <a:r>
              <a:rPr lang="en-US" sz="1500" dirty="0" smtClean="0"/>
              <a:t>Pair verbal instructions along with written or pictorial instructions </a:t>
            </a:r>
          </a:p>
          <a:p>
            <a:pPr marL="457200" indent="-457200">
              <a:buClr>
                <a:schemeClr val="accent6">
                  <a:lumMod val="50000"/>
                </a:schemeClr>
              </a:buClr>
              <a:buFont typeface="+mj-lt"/>
              <a:buAutoNum type="arabicPeriod"/>
            </a:pPr>
            <a:r>
              <a:rPr lang="en-US" sz="1800" b="1" u="sng" dirty="0" smtClean="0"/>
              <a:t>Use Task Variation</a:t>
            </a:r>
            <a:r>
              <a:rPr lang="en-US" sz="1800" b="1" dirty="0" smtClean="0"/>
              <a:t>:</a:t>
            </a:r>
          </a:p>
          <a:p>
            <a:pPr lvl="2"/>
            <a:r>
              <a:rPr lang="en-US" sz="1500" dirty="0" smtClean="0"/>
              <a:t>Alternate between preferred and non-preferred activities </a:t>
            </a:r>
          </a:p>
          <a:p>
            <a:pPr marL="457200" indent="-457200">
              <a:buClr>
                <a:schemeClr val="accent6">
                  <a:lumMod val="50000"/>
                </a:schemeClr>
              </a:buClr>
              <a:buFont typeface="+mj-lt"/>
              <a:buAutoNum type="arabicPeriod"/>
            </a:pPr>
            <a:r>
              <a:rPr lang="en-US" sz="1800" b="1" u="sng" dirty="0" smtClean="0"/>
              <a:t>Use Task Selection</a:t>
            </a:r>
            <a:r>
              <a:rPr lang="en-US" sz="1800" b="1" dirty="0" smtClean="0"/>
              <a:t>:</a:t>
            </a:r>
          </a:p>
          <a:p>
            <a:pPr lvl="2"/>
            <a:r>
              <a:rPr lang="en-US" sz="1500" dirty="0" smtClean="0"/>
              <a:t>When possible, let the student choose the task </a:t>
            </a:r>
          </a:p>
          <a:p>
            <a:pPr marL="457200" indent="-457200">
              <a:buClr>
                <a:schemeClr val="accent6">
                  <a:lumMod val="50000"/>
                </a:schemeClr>
              </a:buClr>
              <a:buFont typeface="+mj-lt"/>
              <a:buAutoNum type="arabicPeriod"/>
            </a:pPr>
            <a:r>
              <a:rPr lang="en-US" sz="1800" b="1" u="sng" dirty="0" smtClean="0"/>
              <a:t>Use Mnemonic Devises</a:t>
            </a:r>
            <a:r>
              <a:rPr lang="en-US" sz="1800" b="1" dirty="0" smtClean="0"/>
              <a:t>:</a:t>
            </a:r>
          </a:p>
          <a:p>
            <a:pPr lvl="2"/>
            <a:r>
              <a:rPr lang="en-US" sz="1500" dirty="0" smtClean="0"/>
              <a:t>Enhance memory and recall of information </a:t>
            </a:r>
          </a:p>
          <a:p>
            <a:pPr marL="457200" indent="-457200">
              <a:buClr>
                <a:schemeClr val="accent6">
                  <a:lumMod val="50000"/>
                </a:schemeClr>
              </a:buClr>
              <a:buFont typeface="+mj-lt"/>
              <a:buAutoNum type="arabicPeriod"/>
            </a:pPr>
            <a:r>
              <a:rPr lang="en-US" sz="1800" b="1" u="sng" dirty="0" smtClean="0"/>
              <a:t>Use Priming</a:t>
            </a:r>
            <a:r>
              <a:rPr lang="en-US" sz="1800" b="1" dirty="0" smtClean="0"/>
              <a:t>:</a:t>
            </a:r>
          </a:p>
          <a:p>
            <a:pPr lvl="2"/>
            <a:r>
              <a:rPr lang="en-US" sz="1500" dirty="0" smtClean="0"/>
              <a:t>Prepare the student by letting them know the appropriate behavior expected of them before the situation occurs</a:t>
            </a:r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u="sng" dirty="0"/>
          </a:p>
        </p:txBody>
      </p:sp>
      <p:sp>
        <p:nvSpPr>
          <p:cNvPr id="6" name="Rectangle 5"/>
          <p:cNvSpPr/>
          <p:nvPr/>
        </p:nvSpPr>
        <p:spPr>
          <a:xfrm>
            <a:off x="533400" y="1295400"/>
            <a:ext cx="8001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These </a:t>
            </a:r>
            <a:r>
              <a:rPr lang="en-US" sz="2000" b="1" u="sng" dirty="0" smtClean="0">
                <a:solidFill>
                  <a:schemeClr val="accent2">
                    <a:lumMod val="75000"/>
                  </a:schemeClr>
                </a:solidFill>
              </a:rPr>
              <a:t>instructional strategies </a:t>
            </a:r>
            <a:r>
              <a:rPr lang="en-US" sz="2000" dirty="0" smtClean="0"/>
              <a:t>include the following (Hart and Whalon, 2008): </a:t>
            </a:r>
            <a:endParaRPr lang="en-US" sz="2000" dirty="0"/>
          </a:p>
        </p:txBody>
      </p:sp>
      <p:pic>
        <p:nvPicPr>
          <p:cNvPr id="8" name="Content Placeholder 10" descr="pencils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324600" y="3200400"/>
            <a:ext cx="2146030" cy="14478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9" name="Rectangle 8"/>
          <p:cNvSpPr/>
          <p:nvPr/>
        </p:nvSpPr>
        <p:spPr>
          <a:xfrm>
            <a:off x="5105400" y="4724400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200" dirty="0" smtClean="0"/>
              <a:t>http://s161.photobucket.com/home/npersonette</a:t>
            </a:r>
            <a:endParaRPr lang="en-US" sz="1200" dirty="0"/>
          </a:p>
        </p:txBody>
      </p:sp>
    </p:spTree>
  </p:cSld>
  <p:clrMapOvr>
    <a:masterClrMapping/>
  </p:clrMapOvr>
  <p:transition spd="slow" advClick="0" advTm="26000">
    <p:fade thruBlk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Content Placeholder 13" descr="puzzl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9600" y="3200400"/>
            <a:ext cx="3228883" cy="22098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sz="3500" u="sng" smtClean="0">
                <a:solidFill>
                  <a:schemeClr val="accent4">
                    <a:lumMod val="75000"/>
                  </a:schemeClr>
                </a:solidFill>
                <a:latin typeface="+mn-lt"/>
              </a:rPr>
              <a:t>Instructional Application: Research</a:t>
            </a:r>
            <a:endParaRPr lang="en-US" sz="3500" dirty="0">
              <a:latin typeface="+mn-lt"/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idx="4294967295"/>
          </p:nvPr>
        </p:nvSpPr>
        <p:spPr>
          <a:xfrm>
            <a:off x="4343400" y="2590800"/>
            <a:ext cx="4343401" cy="3810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2000" b="1" u="sng" dirty="0" smtClean="0">
                <a:solidFill>
                  <a:schemeClr val="accent2">
                    <a:lumMod val="75000"/>
                  </a:schemeClr>
                </a:solidFill>
              </a:rPr>
              <a:t>The Instructional Space:</a:t>
            </a:r>
          </a:p>
          <a:p>
            <a:pPr marL="514350" indent="-514350">
              <a:buClr>
                <a:schemeClr val="accent6">
                  <a:lumMod val="50000"/>
                </a:schemeClr>
              </a:buClr>
              <a:buFont typeface="+mj-lt"/>
              <a:buAutoNum type="arabicPeriod"/>
            </a:pPr>
            <a:r>
              <a:rPr lang="en-US" sz="1600" dirty="0" smtClean="0"/>
              <a:t>Establish and maintain consistent routines in the classroom</a:t>
            </a:r>
          </a:p>
          <a:p>
            <a:pPr marL="514350" indent="-514350">
              <a:buClr>
                <a:schemeClr val="accent6">
                  <a:lumMod val="50000"/>
                </a:schemeClr>
              </a:buClr>
              <a:buFont typeface="+mj-lt"/>
              <a:buAutoNum type="arabicPeriod"/>
            </a:pPr>
            <a:r>
              <a:rPr lang="en-US" sz="1600" dirty="0" smtClean="0"/>
              <a:t>Structure the physical space in a classroom in a logical and consistent manner</a:t>
            </a:r>
          </a:p>
          <a:p>
            <a:pPr marL="514350" indent="-514350">
              <a:buClr>
                <a:schemeClr val="accent6">
                  <a:lumMod val="50000"/>
                </a:schemeClr>
              </a:buClr>
              <a:buFont typeface="+mj-lt"/>
              <a:buAutoNum type="arabicPeriod"/>
            </a:pPr>
            <a:r>
              <a:rPr lang="en-US" sz="1600" dirty="0" smtClean="0"/>
              <a:t>Take into account possible distractions in the classroom when selecting a seat for the student with ASD</a:t>
            </a:r>
          </a:p>
          <a:p>
            <a:pPr marL="880110" lvl="1" indent="-514350">
              <a:buClr>
                <a:schemeClr val="accent2"/>
              </a:buClr>
            </a:pPr>
            <a:r>
              <a:rPr lang="en-US" sz="1400" dirty="0" smtClean="0"/>
              <a:t>Environmental distractions</a:t>
            </a:r>
          </a:p>
          <a:p>
            <a:pPr marL="880110" lvl="1" indent="-514350">
              <a:buClr>
                <a:schemeClr val="accent2"/>
              </a:buClr>
            </a:pPr>
            <a:r>
              <a:rPr lang="en-US" sz="1400" dirty="0" smtClean="0"/>
              <a:t>Choose an appropriate peer model to sit next to</a:t>
            </a:r>
          </a:p>
          <a:p>
            <a:pPr marL="880110" lvl="1" indent="-514350">
              <a:buClr>
                <a:schemeClr val="accent2"/>
              </a:buClr>
            </a:pPr>
            <a:endParaRPr lang="en-US" sz="1400" dirty="0" smtClean="0"/>
          </a:p>
          <a:p>
            <a:pPr marL="880110" lvl="1" indent="-514350">
              <a:buClr>
                <a:schemeClr val="accent6">
                  <a:lumMod val="50000"/>
                </a:schemeClr>
              </a:buClr>
              <a:buFont typeface="+mj-lt"/>
              <a:buAutoNum type="arabicPeriod"/>
            </a:pPr>
            <a:endParaRPr lang="en-US" sz="1400" dirty="0" smtClean="0"/>
          </a:p>
          <a:p>
            <a:pPr marL="514350" indent="-514350">
              <a:buClr>
                <a:schemeClr val="accent6">
                  <a:lumMod val="50000"/>
                </a:schemeClr>
              </a:buClr>
              <a:buNone/>
            </a:pPr>
            <a:endParaRPr lang="en-US" sz="1600" dirty="0" smtClean="0"/>
          </a:p>
          <a:p>
            <a:pPr marL="514350" indent="-514350" algn="ctr">
              <a:buNone/>
            </a:pPr>
            <a:endParaRPr lang="en-US" sz="2000" dirty="0"/>
          </a:p>
        </p:txBody>
      </p:sp>
      <p:sp>
        <p:nvSpPr>
          <p:cNvPr id="15" name="Rectangle 14"/>
          <p:cNvSpPr/>
          <p:nvPr/>
        </p:nvSpPr>
        <p:spPr>
          <a:xfrm rot="10800000" flipV="1">
            <a:off x="457200" y="5486400"/>
            <a:ext cx="362328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 smtClean="0"/>
              <a:t>http://s96.photobucket.com/home/Chevy2FL</a:t>
            </a:r>
            <a:endParaRPr lang="en-US" sz="1200" dirty="0"/>
          </a:p>
        </p:txBody>
      </p:sp>
      <p:sp>
        <p:nvSpPr>
          <p:cNvPr id="17" name="Rectangle 16"/>
          <p:cNvSpPr/>
          <p:nvPr/>
        </p:nvSpPr>
        <p:spPr>
          <a:xfrm>
            <a:off x="381000" y="1447800"/>
            <a:ext cx="84582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According to the National Association of Educators (2006) and </a:t>
            </a:r>
            <a:r>
              <a:rPr lang="en-US" sz="2000" dirty="0" smtClean="0">
                <a:solidFill>
                  <a:schemeClr val="tx1"/>
                </a:solidFill>
              </a:rPr>
              <a:t>Vaughn et al. (2007),</a:t>
            </a:r>
            <a:r>
              <a:rPr lang="en-US" sz="2000" dirty="0" smtClean="0"/>
              <a:t> below are strategies for how the classroom should be organized for students with ASD.  </a:t>
            </a:r>
            <a:endParaRPr lang="en-US" sz="2000" dirty="0"/>
          </a:p>
        </p:txBody>
      </p:sp>
    </p:spTree>
  </p:cSld>
  <p:clrMapOvr>
    <a:masterClrMapping/>
  </p:clrMapOvr>
  <p:transition spd="slow" advClick="0" advTm="25000">
    <p:fade thruBlk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sz="3500" u="sng" smtClean="0">
                <a:solidFill>
                  <a:schemeClr val="accent4">
                    <a:lumMod val="75000"/>
                  </a:schemeClr>
                </a:solidFill>
                <a:latin typeface="+mn-lt"/>
              </a:rPr>
              <a:t>Instructional Application: Research</a:t>
            </a:r>
            <a:endParaRPr lang="en-US" sz="3500" dirty="0">
              <a:latin typeface="+mn-lt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04800" y="1447800"/>
            <a:ext cx="85344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Chan &amp; O’reilly (2008), Hart &amp; Whalon (2008) and Myles et al., (2005) suggest that ASD students benefit from using visual supports during classroom instruction.  </a:t>
            </a:r>
            <a:endParaRPr lang="en-US" sz="2000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1219200" y="2667000"/>
          <a:ext cx="6858000" cy="419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 advClick="0" advTm="15000">
    <p:fade thruBlk="1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>
            <a:normAutofit/>
          </a:bodyPr>
          <a:lstStyle/>
          <a:p>
            <a:pPr algn="ctr"/>
            <a:r>
              <a:rPr sz="3500" u="sng" smtClean="0">
                <a:solidFill>
                  <a:schemeClr val="accent4">
                    <a:lumMod val="75000"/>
                  </a:schemeClr>
                </a:solidFill>
              </a:rPr>
              <a:t>Instructional Application: Research</a:t>
            </a:r>
            <a:endParaRPr lang="en-US" sz="3500" dirty="0"/>
          </a:p>
        </p:txBody>
      </p:sp>
      <p:pic>
        <p:nvPicPr>
          <p:cNvPr id="12" name="Content Placeholder 11" descr="art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733800" y="5334000"/>
            <a:ext cx="1794933" cy="100965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228600" y="2362200"/>
            <a:ext cx="8610600" cy="2895600"/>
          </a:xfrm>
        </p:spPr>
        <p:txBody>
          <a:bodyPr>
            <a:normAutofit lnSpcReduction="10000"/>
          </a:bodyPr>
          <a:lstStyle/>
          <a:p>
            <a:pPr marL="342900" indent="-342900">
              <a:buClr>
                <a:schemeClr val="accent6">
                  <a:lumMod val="50000"/>
                </a:schemeClr>
              </a:buClr>
              <a:buFont typeface="+mj-lt"/>
              <a:buAutoNum type="arabicPeriod"/>
            </a:pPr>
            <a:r>
              <a:rPr lang="en-US" sz="1700" b="1" u="sng" dirty="0" smtClean="0">
                <a:solidFill>
                  <a:schemeClr val="accent2">
                    <a:lumMod val="75000"/>
                  </a:schemeClr>
                </a:solidFill>
              </a:rPr>
              <a:t>Activity Schedules</a:t>
            </a:r>
            <a:r>
              <a:rPr lang="en-US" sz="1700" dirty="0" smtClean="0"/>
              <a:t>: To do lists show the student what they are expected to do  </a:t>
            </a:r>
          </a:p>
          <a:p>
            <a:pPr marL="342900" indent="-342900">
              <a:buClr>
                <a:schemeClr val="accent6">
                  <a:lumMod val="50000"/>
                </a:schemeClr>
              </a:buClr>
              <a:buFont typeface="+mj-lt"/>
              <a:buAutoNum type="arabicPeriod"/>
            </a:pPr>
            <a:r>
              <a:rPr lang="en-US" sz="1700" b="1" u="sng" dirty="0" smtClean="0">
                <a:solidFill>
                  <a:schemeClr val="accent2">
                    <a:lumMod val="75000"/>
                  </a:schemeClr>
                </a:solidFill>
              </a:rPr>
              <a:t>Token Systems</a:t>
            </a:r>
            <a:r>
              <a:rPr lang="en-US" sz="1700" dirty="0" smtClean="0"/>
              <a:t>: A system where the student earns access to a reinforcer contingent on on – task / desired behavior </a:t>
            </a:r>
          </a:p>
          <a:p>
            <a:pPr marL="342900" indent="-342900">
              <a:buClr>
                <a:schemeClr val="accent6">
                  <a:lumMod val="50000"/>
                </a:schemeClr>
              </a:buClr>
              <a:buFont typeface="+mj-lt"/>
              <a:buAutoNum type="arabicPeriod"/>
            </a:pPr>
            <a:r>
              <a:rPr lang="en-US" sz="1700" b="1" u="sng" dirty="0" smtClean="0">
                <a:solidFill>
                  <a:schemeClr val="accent2">
                    <a:lumMod val="75000"/>
                  </a:schemeClr>
                </a:solidFill>
              </a:rPr>
              <a:t>Graphic Organizers</a:t>
            </a:r>
            <a:r>
              <a:rPr lang="en-US" sz="1700" dirty="0" smtClean="0"/>
              <a:t>: Concrete representations of key ideas through the use of a diagram</a:t>
            </a:r>
            <a:endParaRPr lang="en-US" sz="1700" u="sng" dirty="0" smtClean="0"/>
          </a:p>
          <a:p>
            <a:pPr marL="342900" indent="-342900">
              <a:buClr>
                <a:schemeClr val="accent6">
                  <a:lumMod val="50000"/>
                </a:schemeClr>
              </a:buClr>
              <a:buFont typeface="+mj-lt"/>
              <a:buAutoNum type="arabicPeriod"/>
            </a:pPr>
            <a:r>
              <a:rPr lang="en-US" sz="1700" b="1" u="sng" dirty="0" smtClean="0">
                <a:solidFill>
                  <a:schemeClr val="accent2">
                    <a:lumMod val="75000"/>
                  </a:schemeClr>
                </a:solidFill>
              </a:rPr>
              <a:t>Task Analysis</a:t>
            </a:r>
            <a:r>
              <a:rPr lang="en-US" sz="1700" dirty="0" smtClean="0"/>
              <a:t>: Breaks down complex tasks into small manageable parts </a:t>
            </a:r>
            <a:endParaRPr lang="en-US" sz="1700" u="sng" dirty="0" smtClean="0"/>
          </a:p>
          <a:p>
            <a:pPr marL="342900" indent="-342900">
              <a:buClr>
                <a:schemeClr val="accent6">
                  <a:lumMod val="50000"/>
                </a:schemeClr>
              </a:buClr>
              <a:buFont typeface="+mj-lt"/>
              <a:buAutoNum type="arabicPeriod"/>
            </a:pPr>
            <a:r>
              <a:rPr lang="en-US" sz="1700" b="1" u="sng" dirty="0" smtClean="0">
                <a:solidFill>
                  <a:schemeClr val="accent2">
                    <a:lumMod val="75000"/>
                  </a:schemeClr>
                </a:solidFill>
              </a:rPr>
              <a:t>Social Stories</a:t>
            </a:r>
            <a:r>
              <a:rPr lang="en-US" sz="1700" dirty="0" smtClean="0"/>
              <a:t>: A visual that depicts the appropriate behavior, setting for that behavior, and who is involved.  Role play of the target behavior is practiced. </a:t>
            </a:r>
          </a:p>
          <a:p>
            <a:pPr marL="342900" indent="-342900">
              <a:buClr>
                <a:schemeClr val="accent6">
                  <a:lumMod val="50000"/>
                </a:schemeClr>
              </a:buClr>
              <a:buFont typeface="+mj-lt"/>
              <a:buAutoNum type="arabicPeriod"/>
            </a:pPr>
            <a:r>
              <a:rPr lang="en-US" sz="1700" b="1" u="sng" dirty="0" smtClean="0">
                <a:solidFill>
                  <a:schemeClr val="accent2">
                    <a:lumMod val="75000"/>
                  </a:schemeClr>
                </a:solidFill>
              </a:rPr>
              <a:t>Scripts</a:t>
            </a:r>
            <a:r>
              <a:rPr lang="en-US" sz="1700" dirty="0" smtClean="0"/>
              <a:t>: A visual that can be used to practice appropriate behavior</a:t>
            </a:r>
          </a:p>
          <a:p>
            <a:pPr marL="342900" indent="-342900">
              <a:buClr>
                <a:schemeClr val="accent6">
                  <a:lumMod val="50000"/>
                </a:schemeClr>
              </a:buClr>
              <a:buFont typeface="+mj-lt"/>
              <a:buAutoNum type="arabicPeriod"/>
            </a:pPr>
            <a:r>
              <a:rPr lang="en-US" sz="1700" b="1" u="sng" dirty="0" smtClean="0">
                <a:solidFill>
                  <a:schemeClr val="accent2">
                    <a:lumMod val="75000"/>
                  </a:schemeClr>
                </a:solidFill>
              </a:rPr>
              <a:t>Cartooning</a:t>
            </a:r>
            <a:r>
              <a:rPr lang="en-US" sz="1700" dirty="0" smtClean="0"/>
              <a:t>: A comic strip format that explains a social / behavioral situation </a:t>
            </a:r>
            <a:endParaRPr lang="en-US" sz="1700" b="1" u="sng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endParaRPr lang="en-US" sz="1800" dirty="0"/>
          </a:p>
        </p:txBody>
      </p:sp>
      <p:sp>
        <p:nvSpPr>
          <p:cNvPr id="10" name="Rectangle 9"/>
          <p:cNvSpPr/>
          <p:nvPr/>
        </p:nvSpPr>
        <p:spPr>
          <a:xfrm>
            <a:off x="2438400" y="6400800"/>
            <a:ext cx="43434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 smtClean="0"/>
              <a:t>http://s175.photobucket.com/home/kristama</a:t>
            </a:r>
            <a:endParaRPr lang="en-US" sz="1200" dirty="0"/>
          </a:p>
        </p:txBody>
      </p:sp>
      <p:sp>
        <p:nvSpPr>
          <p:cNvPr id="13" name="Rectangle 12"/>
          <p:cNvSpPr/>
          <p:nvPr/>
        </p:nvSpPr>
        <p:spPr>
          <a:xfrm>
            <a:off x="228600" y="1371600"/>
            <a:ext cx="8610600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 smtClean="0"/>
              <a:t>These visual </a:t>
            </a:r>
            <a:r>
              <a:rPr lang="en-US" sz="2000" dirty="0"/>
              <a:t>s</a:t>
            </a:r>
            <a:r>
              <a:rPr lang="en-US" sz="2000" dirty="0" smtClean="0"/>
              <a:t>upports </a:t>
            </a:r>
            <a:r>
              <a:rPr lang="en-US" sz="2000" dirty="0"/>
              <a:t>i</a:t>
            </a:r>
            <a:r>
              <a:rPr lang="en-US" sz="2000" dirty="0" smtClean="0"/>
              <a:t>nclude </a:t>
            </a:r>
            <a:r>
              <a:rPr lang="en-US" sz="2000" dirty="0"/>
              <a:t>t</a:t>
            </a:r>
            <a:r>
              <a:rPr lang="en-US" sz="2000" dirty="0" smtClean="0"/>
              <a:t>he </a:t>
            </a:r>
            <a:r>
              <a:rPr lang="en-US" sz="2000" dirty="0"/>
              <a:t>f</a:t>
            </a:r>
            <a:r>
              <a:rPr lang="en-US" sz="2000" dirty="0" smtClean="0"/>
              <a:t>ollowing (Hart &amp;Whalon, 2008; Chan &amp; O’reilly, 2008; Myles et al., 2005):</a:t>
            </a:r>
          </a:p>
          <a:p>
            <a:pPr algn="ctr"/>
            <a:endParaRPr lang="en-US" sz="1000" dirty="0" smtClean="0"/>
          </a:p>
          <a:p>
            <a:pPr algn="ctr"/>
            <a:r>
              <a:rPr lang="en-US" sz="2800" b="1" u="sng" dirty="0" smtClean="0"/>
              <a:t> </a:t>
            </a:r>
            <a:endParaRPr lang="en-US" sz="2800" b="1" u="sng" dirty="0"/>
          </a:p>
        </p:txBody>
      </p:sp>
    </p:spTree>
  </p:cSld>
  <p:clrMapOvr>
    <a:masterClrMapping/>
  </p:clrMapOvr>
  <p:transition spd="slow" advClick="0" advTm="40000">
    <p:fade thruBlk="1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sz="3500" u="sng" smtClean="0">
                <a:solidFill>
                  <a:schemeClr val="accent4">
                    <a:lumMod val="75000"/>
                  </a:schemeClr>
                </a:solidFill>
              </a:rPr>
              <a:t>Instructional Application: Research</a:t>
            </a:r>
            <a:endParaRPr lang="en-US" sz="3500" dirty="0"/>
          </a:p>
        </p:txBody>
      </p:sp>
      <p:pic>
        <p:nvPicPr>
          <p:cNvPr id="14" name="Content Placeholder 13" descr="teaching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6400800" y="2971800"/>
            <a:ext cx="1524000" cy="2163536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15" name="Content Placeholder 14"/>
          <p:cNvSpPr>
            <a:spLocks noGrp="1"/>
          </p:cNvSpPr>
          <p:nvPr>
            <p:ph sz="half" idx="2"/>
          </p:nvPr>
        </p:nvSpPr>
        <p:spPr>
          <a:xfrm>
            <a:off x="685800" y="2743200"/>
            <a:ext cx="4876800" cy="35814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2800" b="1" u="sng" dirty="0" smtClean="0">
                <a:solidFill>
                  <a:schemeClr val="accent2">
                    <a:lumMod val="75000"/>
                  </a:schemeClr>
                </a:solidFill>
              </a:rPr>
              <a:t>Video Modeling</a:t>
            </a:r>
          </a:p>
          <a:p>
            <a:r>
              <a:rPr lang="en-US" sz="2000" dirty="0" smtClean="0"/>
              <a:t>Why is Television / Video Review Effective?</a:t>
            </a:r>
          </a:p>
          <a:p>
            <a:pPr marL="1245870" lvl="2" indent="-514350">
              <a:buClr>
                <a:schemeClr val="accent6">
                  <a:lumMod val="50000"/>
                </a:schemeClr>
              </a:buClr>
              <a:buFont typeface="+mj-lt"/>
              <a:buAutoNum type="arabicPeriod"/>
            </a:pPr>
            <a:r>
              <a:rPr lang="en-US" sz="1600" dirty="0" smtClean="0"/>
              <a:t>There is a restricted field of focus</a:t>
            </a:r>
          </a:p>
          <a:p>
            <a:pPr marL="1245870" lvl="2" indent="-514350">
              <a:buClr>
                <a:schemeClr val="accent6">
                  <a:lumMod val="50000"/>
                </a:schemeClr>
              </a:buClr>
              <a:buFont typeface="+mj-lt"/>
              <a:buAutoNum type="arabicPeriod"/>
            </a:pPr>
            <a:r>
              <a:rPr lang="en-US" sz="1600" dirty="0" smtClean="0"/>
              <a:t>Students with ASD prefer  visual stimuli over auditory stimuli</a:t>
            </a:r>
          </a:p>
          <a:p>
            <a:pPr marL="1245870" lvl="2" indent="-514350">
              <a:buClr>
                <a:schemeClr val="accent6">
                  <a:lumMod val="50000"/>
                </a:schemeClr>
              </a:buClr>
              <a:buFont typeface="+mj-lt"/>
              <a:buAutoNum type="arabicPeriod"/>
            </a:pPr>
            <a:r>
              <a:rPr lang="en-US" sz="1600" dirty="0" smtClean="0"/>
              <a:t>Avoidance of face-to-face interaction</a:t>
            </a:r>
          </a:p>
          <a:p>
            <a:pPr marL="1245870" lvl="2" indent="-514350">
              <a:buClr>
                <a:schemeClr val="accent6">
                  <a:lumMod val="50000"/>
                </a:schemeClr>
              </a:buClr>
              <a:buFont typeface="+mj-lt"/>
              <a:buAutoNum type="arabicPeriod"/>
            </a:pPr>
            <a:r>
              <a:rPr lang="en-US" sz="1600" dirty="0" smtClean="0"/>
              <a:t>There is repetitive presentation of models and situations</a:t>
            </a:r>
          </a:p>
          <a:p>
            <a:pPr marL="1245870" lvl="2" indent="-514350">
              <a:buClr>
                <a:schemeClr val="accent6">
                  <a:lumMod val="50000"/>
                </a:schemeClr>
              </a:buClr>
              <a:buFont typeface="+mj-lt"/>
              <a:buAutoNum type="arabicPeriod"/>
            </a:pPr>
            <a:r>
              <a:rPr lang="en-US" sz="1600" dirty="0" smtClean="0"/>
              <a:t>ASD students have greater receptivity and motivation for watching videos </a:t>
            </a:r>
          </a:p>
          <a:p>
            <a:pPr marL="1245870" lvl="2" indent="-514350">
              <a:buFont typeface="+mj-lt"/>
              <a:buAutoNum type="arabicPeriod"/>
            </a:pPr>
            <a:endParaRPr lang="en-US" dirty="0" smtClean="0"/>
          </a:p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876800" y="5105400"/>
            <a:ext cx="4572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 smtClean="0"/>
              <a:t>http://s843.photobucket.com/home/tricobi1</a:t>
            </a:r>
            <a:endParaRPr lang="en-US" sz="1200" dirty="0"/>
          </a:p>
        </p:txBody>
      </p:sp>
      <p:sp>
        <p:nvSpPr>
          <p:cNvPr id="16" name="Rectangle 15"/>
          <p:cNvSpPr/>
          <p:nvPr/>
        </p:nvSpPr>
        <p:spPr>
          <a:xfrm>
            <a:off x="533400" y="1295400"/>
            <a:ext cx="80772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An additional visual </a:t>
            </a:r>
            <a:r>
              <a:rPr lang="en-US" sz="2000" b="1" u="sng" dirty="0" smtClean="0">
                <a:solidFill>
                  <a:schemeClr val="accent2">
                    <a:lumMod val="75000"/>
                  </a:schemeClr>
                </a:solidFill>
              </a:rPr>
              <a:t>instructional strategy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000" dirty="0" smtClean="0"/>
              <a:t>for students with ASD is the use of video modeling (Biederman &amp; Freedman, 2007; Corbett &amp; Abdullah, 2005).</a:t>
            </a:r>
            <a:endParaRPr lang="en-US" sz="2000" dirty="0"/>
          </a:p>
        </p:txBody>
      </p:sp>
    </p:spTree>
  </p:cSld>
  <p:clrMapOvr>
    <a:masterClrMapping/>
  </p:clrMapOvr>
  <p:transition spd="slow" advClick="0" advTm="25000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idx="1"/>
          </p:nvPr>
        </p:nvSpPr>
        <p:spPr>
          <a:xfrm>
            <a:off x="4578582" y="5334000"/>
            <a:ext cx="4263300" cy="457199"/>
          </a:xfrm>
        </p:spPr>
        <p:txBody>
          <a:bodyPr/>
          <a:lstStyle/>
          <a:p>
            <a:pPr algn="ctr"/>
            <a:r>
              <a:rPr lang="en-US" sz="1200" dirty="0" smtClean="0"/>
              <a:t>http://s21.photobucket.com/home/devonfunk</a:t>
            </a:r>
            <a:endParaRPr lang="en-US" sz="1200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sz="half" idx="2"/>
          </p:nvPr>
        </p:nvGraphicFramePr>
        <p:xfrm>
          <a:off x="457200" y="2362200"/>
          <a:ext cx="4038600" cy="36004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16152"/>
          </a:xfrm>
        </p:spPr>
        <p:txBody>
          <a:bodyPr>
            <a:noAutofit/>
          </a:bodyPr>
          <a:lstStyle/>
          <a:p>
            <a:pPr algn="ctr"/>
            <a:r>
              <a:rPr sz="3500" u="sng" smtClean="0">
                <a:solidFill>
                  <a:schemeClr val="accent4">
                    <a:lumMod val="75000"/>
                  </a:schemeClr>
                </a:solidFill>
                <a:latin typeface="+mn-lt"/>
              </a:rPr>
              <a:t>Instructional Application Project: Objectives</a:t>
            </a:r>
            <a:endParaRPr lang="en-US" sz="3500" u="sng" dirty="0">
              <a:solidFill>
                <a:schemeClr val="accent4">
                  <a:lumMod val="75000"/>
                </a:schemeClr>
              </a:solidFill>
              <a:latin typeface="+mn-lt"/>
            </a:endParaRPr>
          </a:p>
        </p:txBody>
      </p:sp>
      <p:pic>
        <p:nvPicPr>
          <p:cNvPr id="16" name="Content Placeholder 15" descr="boy.jpg"/>
          <p:cNvPicPr>
            <a:picLocks noGrp="1" noChangeAspect="1"/>
          </p:cNvPicPr>
          <p:nvPr>
            <p:ph sz="quarter" idx="4"/>
          </p:nvPr>
        </p:nvPicPr>
        <p:blipFill>
          <a:blip r:embed="rId6"/>
          <a:stretch>
            <a:fillRect/>
          </a:stretch>
        </p:blipFill>
        <p:spPr>
          <a:xfrm>
            <a:off x="4800600" y="2667000"/>
            <a:ext cx="3704167" cy="2837234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17" name="Text Placeholder 10"/>
          <p:cNvSpPr>
            <a:spLocks noGrp="1"/>
          </p:cNvSpPr>
          <p:nvPr>
            <p:ph type="body" idx="1"/>
          </p:nvPr>
        </p:nvSpPr>
        <p:spPr>
          <a:xfrm>
            <a:off x="533400" y="1752599"/>
            <a:ext cx="4116388" cy="561393"/>
          </a:xfrm>
        </p:spPr>
        <p:txBody>
          <a:bodyPr/>
          <a:lstStyle/>
          <a:p>
            <a:r>
              <a:rPr lang="en-US" sz="2800" b="0" dirty="0" smtClean="0">
                <a:solidFill>
                  <a:schemeClr val="tx1"/>
                </a:solidFill>
              </a:rPr>
              <a:t>  Identify the following:</a:t>
            </a:r>
          </a:p>
        </p:txBody>
      </p:sp>
    </p:spTree>
  </p:cSld>
  <p:clrMapOvr>
    <a:masterClrMapping/>
  </p:clrMapOvr>
  <p:transition spd="slow" advClick="0" advTm="7000">
    <p:fade thruBlk="1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sz="3500" u="sng" smtClean="0">
                <a:solidFill>
                  <a:schemeClr val="accent4">
                    <a:lumMod val="75000"/>
                  </a:schemeClr>
                </a:solidFill>
              </a:rPr>
              <a:t>Instructional Application: Research</a:t>
            </a:r>
            <a:endParaRPr lang="en-US" sz="35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05400" y="2895600"/>
            <a:ext cx="3657600" cy="3124200"/>
          </a:xfrm>
        </p:spPr>
        <p:txBody>
          <a:bodyPr/>
          <a:lstStyle/>
          <a:p>
            <a:pPr marL="457200" indent="-457200">
              <a:buClr>
                <a:schemeClr val="accent6">
                  <a:lumMod val="50000"/>
                </a:schemeClr>
              </a:buClr>
              <a:buFont typeface="+mj-lt"/>
              <a:buAutoNum type="arabicPeriod"/>
            </a:pPr>
            <a:r>
              <a:rPr lang="en-US" sz="2000" u="sng" dirty="0" smtClean="0"/>
              <a:t>Accommodations:</a:t>
            </a:r>
          </a:p>
          <a:p>
            <a:pPr marL="708660" lvl="1" indent="-342900"/>
            <a:r>
              <a:rPr lang="en-US" sz="1800" dirty="0" smtClean="0"/>
              <a:t>A change that helps the student overcome or work around  the disability </a:t>
            </a:r>
          </a:p>
          <a:p>
            <a:pPr marL="457200" indent="-457200">
              <a:buClr>
                <a:schemeClr val="accent6">
                  <a:lumMod val="50000"/>
                </a:schemeClr>
              </a:buClr>
              <a:buFont typeface="+mj-lt"/>
              <a:buAutoNum type="arabicPeriod"/>
            </a:pPr>
            <a:r>
              <a:rPr lang="en-US" sz="2000" u="sng" dirty="0" smtClean="0"/>
              <a:t>Modifications:</a:t>
            </a:r>
          </a:p>
          <a:p>
            <a:pPr marL="708660" lvl="1" indent="-342900"/>
            <a:r>
              <a:rPr lang="en-US" sz="1800" dirty="0" smtClean="0"/>
              <a:t>Change in what is being taught to or what is expected from the student </a:t>
            </a:r>
          </a:p>
          <a:p>
            <a:pPr marL="708660" lvl="1" indent="-342900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28600" y="5943600"/>
            <a:ext cx="48006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 smtClean="0"/>
              <a:t>http://s192.photobucket.com/home/sfryer09</a:t>
            </a:r>
            <a:endParaRPr lang="en-US" sz="1200" dirty="0"/>
          </a:p>
        </p:txBody>
      </p:sp>
      <p:pic>
        <p:nvPicPr>
          <p:cNvPr id="8" name="Content Placeholder 7" descr="street sign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33400" y="2895600"/>
            <a:ext cx="4059238" cy="3044429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10" name="Rectangle 9"/>
          <p:cNvSpPr/>
          <p:nvPr/>
        </p:nvSpPr>
        <p:spPr>
          <a:xfrm>
            <a:off x="304800" y="1371600"/>
            <a:ext cx="86106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Before we review the various </a:t>
            </a:r>
            <a:r>
              <a:rPr lang="en-US" sz="2000" b="1" u="sng" dirty="0" smtClean="0">
                <a:solidFill>
                  <a:schemeClr val="accent2">
                    <a:lumMod val="75000"/>
                  </a:schemeClr>
                </a:solidFill>
              </a:rPr>
              <a:t>accommodations</a:t>
            </a:r>
            <a:r>
              <a:rPr lang="en-US" sz="2000" dirty="0" smtClean="0"/>
              <a:t> and </a:t>
            </a:r>
            <a:r>
              <a:rPr lang="en-US" sz="2000" b="1" u="sng" dirty="0" smtClean="0">
                <a:solidFill>
                  <a:schemeClr val="accent2">
                    <a:lumMod val="75000"/>
                  </a:schemeClr>
                </a:solidFill>
              </a:rPr>
              <a:t>modifications </a:t>
            </a:r>
            <a:r>
              <a:rPr lang="en-US" sz="2000" dirty="0" smtClean="0"/>
              <a:t>for students with ASD, the difference between these two terms will be outlined below (“Cognitive Strategy,” n.d.). </a:t>
            </a:r>
            <a:endParaRPr lang="en-US" sz="2000" dirty="0"/>
          </a:p>
        </p:txBody>
      </p:sp>
    </p:spTree>
  </p:cSld>
  <p:clrMapOvr>
    <a:masterClrMapping/>
  </p:clrMapOvr>
  <p:transition spd="slow" advClick="0" advTm="15000">
    <p:fade thruBlk="1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sz="3500" u="sng" smtClean="0">
                <a:solidFill>
                  <a:schemeClr val="accent4">
                    <a:lumMod val="75000"/>
                  </a:schemeClr>
                </a:solidFill>
              </a:rPr>
              <a:t>Instructional Application: Research</a:t>
            </a:r>
            <a:endParaRPr lang="en-US" sz="35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2895600"/>
            <a:ext cx="4876800" cy="3733800"/>
          </a:xfrm>
        </p:spPr>
        <p:txBody>
          <a:bodyPr>
            <a:normAutofit/>
          </a:bodyPr>
          <a:lstStyle/>
          <a:p>
            <a:pPr marL="457200" indent="-457200">
              <a:buClr>
                <a:schemeClr val="accent6">
                  <a:lumMod val="50000"/>
                </a:schemeClr>
              </a:buClr>
              <a:buFont typeface="+mj-lt"/>
              <a:buAutoNum type="arabicPeriod"/>
            </a:pPr>
            <a:r>
              <a:rPr lang="en-US" sz="2000" u="sng" dirty="0" smtClean="0"/>
              <a:t>Accommodations / Modifications:</a:t>
            </a:r>
          </a:p>
          <a:p>
            <a:pPr marL="708660" lvl="1" indent="-342900"/>
            <a:r>
              <a:rPr lang="en-US" sz="1800" dirty="0" smtClean="0"/>
              <a:t>Supplementary aides and services</a:t>
            </a:r>
          </a:p>
          <a:p>
            <a:pPr marL="708660" lvl="1" indent="-342900"/>
            <a:r>
              <a:rPr lang="en-US" sz="1800" dirty="0" smtClean="0"/>
              <a:t>Adapt instruction</a:t>
            </a:r>
          </a:p>
          <a:p>
            <a:pPr marL="708660" lvl="1" indent="-342900"/>
            <a:r>
              <a:rPr lang="en-US" sz="1800" dirty="0" smtClean="0"/>
              <a:t>Adapt scheduling</a:t>
            </a:r>
          </a:p>
          <a:p>
            <a:pPr marL="708660" lvl="1" indent="-342900"/>
            <a:r>
              <a:rPr lang="en-US" sz="1800" dirty="0" smtClean="0"/>
              <a:t> Adapt setting</a:t>
            </a:r>
          </a:p>
          <a:p>
            <a:pPr marL="708660" lvl="1" indent="-342900"/>
            <a:r>
              <a:rPr lang="en-US" sz="1800" dirty="0" smtClean="0"/>
              <a:t>Adapt materials</a:t>
            </a:r>
          </a:p>
          <a:p>
            <a:pPr marL="708660" lvl="1" indent="-342900"/>
            <a:r>
              <a:rPr lang="en-US" sz="1800" dirty="0" smtClean="0"/>
              <a:t>Adapt text</a:t>
            </a:r>
          </a:p>
          <a:p>
            <a:pPr marL="708660" lvl="1" indent="-342900"/>
            <a:r>
              <a:rPr lang="en-US" sz="1800" dirty="0" smtClean="0"/>
              <a:t>Adapt the students response </a:t>
            </a:r>
          </a:p>
          <a:p>
            <a:pPr marL="708660" lvl="1" indent="-342900">
              <a:buNone/>
            </a:pPr>
            <a:endParaRPr lang="en-US" sz="1800" dirty="0" smtClean="0"/>
          </a:p>
        </p:txBody>
      </p:sp>
      <p:sp>
        <p:nvSpPr>
          <p:cNvPr id="6" name="Rectangle 5"/>
          <p:cNvSpPr/>
          <p:nvPr/>
        </p:nvSpPr>
        <p:spPr>
          <a:xfrm>
            <a:off x="4724400" y="5105400"/>
            <a:ext cx="48006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 smtClean="0"/>
              <a:t>http://s170.photobucket.com/home/niicole_lindsey</a:t>
            </a:r>
            <a:endParaRPr lang="en-US" sz="1200" dirty="0"/>
          </a:p>
        </p:txBody>
      </p:sp>
      <p:pic>
        <p:nvPicPr>
          <p:cNvPr id="8" name="Content Placeholder 7" descr="autism heart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562600" y="2819400"/>
            <a:ext cx="3048000" cy="22479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9" name="Rectangle 8"/>
          <p:cNvSpPr/>
          <p:nvPr/>
        </p:nvSpPr>
        <p:spPr>
          <a:xfrm>
            <a:off x="457200" y="1371600"/>
            <a:ext cx="83058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Classroom </a:t>
            </a:r>
            <a:r>
              <a:rPr lang="en-US" sz="2000" b="1" u="sng" dirty="0" smtClean="0">
                <a:solidFill>
                  <a:schemeClr val="accent2">
                    <a:lumMod val="75000"/>
                  </a:schemeClr>
                </a:solidFill>
              </a:rPr>
              <a:t>accommodations</a:t>
            </a:r>
            <a:r>
              <a:rPr lang="en-US" sz="2000" dirty="0" smtClean="0"/>
              <a:t> and </a:t>
            </a:r>
            <a:r>
              <a:rPr lang="en-US" sz="2000" b="1" u="sng" dirty="0" smtClean="0">
                <a:solidFill>
                  <a:schemeClr val="accent2">
                    <a:lumMod val="75000"/>
                  </a:schemeClr>
                </a:solidFill>
              </a:rPr>
              <a:t>modifications </a:t>
            </a:r>
            <a:r>
              <a:rPr lang="en-US" sz="2000" dirty="0" smtClean="0"/>
              <a:t>for students with ASD include the following (“Cognitive Strategy,” n.d.; “Supports, Modifications,” n.d.):</a:t>
            </a:r>
            <a:endParaRPr lang="en-US" sz="2000" dirty="0"/>
          </a:p>
        </p:txBody>
      </p:sp>
    </p:spTree>
  </p:cSld>
  <p:clrMapOvr>
    <a:masterClrMapping/>
  </p:clrMapOvr>
  <p:transition spd="slow" advClick="0" advTm="20000">
    <p:fade thruBlk="1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sz="3500" u="sng" smtClean="0">
                <a:solidFill>
                  <a:schemeClr val="accent4">
                    <a:lumMod val="75000"/>
                  </a:schemeClr>
                </a:solidFill>
              </a:rPr>
              <a:t>Instructional Application: Research</a:t>
            </a:r>
            <a:endParaRPr lang="en-US" sz="35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3886200" cy="4419600"/>
          </a:xfrm>
        </p:spPr>
        <p:txBody>
          <a:bodyPr>
            <a:normAutofit fontScale="77500" lnSpcReduction="20000"/>
          </a:bodyPr>
          <a:lstStyle/>
          <a:p>
            <a:pPr marL="457200" indent="-457200">
              <a:buClr>
                <a:schemeClr val="accent6">
                  <a:lumMod val="50000"/>
                </a:schemeClr>
              </a:buClr>
              <a:buFont typeface="+mj-lt"/>
              <a:buAutoNum type="arabicPeriod"/>
            </a:pPr>
            <a:r>
              <a:rPr lang="en-US" sz="2100" u="sng" dirty="0" smtClean="0"/>
              <a:t>Supplementary Aides</a:t>
            </a:r>
          </a:p>
          <a:p>
            <a:pPr marL="708660" lvl="1" indent="-342900"/>
            <a:r>
              <a:rPr lang="en-US" sz="2100" dirty="0" smtClean="0"/>
              <a:t>Adaptive equipment </a:t>
            </a:r>
          </a:p>
          <a:p>
            <a:pPr marL="708660" lvl="1" indent="-342900"/>
            <a:r>
              <a:rPr lang="en-US" sz="2100" dirty="0" smtClean="0"/>
              <a:t>Assistive technology</a:t>
            </a:r>
            <a:endParaRPr lang="en-US" sz="2100" u="sng" dirty="0" smtClean="0"/>
          </a:p>
          <a:p>
            <a:pPr marL="457200" indent="-457200">
              <a:buClr>
                <a:schemeClr val="accent6">
                  <a:lumMod val="50000"/>
                </a:schemeClr>
              </a:buClr>
              <a:buFont typeface="+mj-lt"/>
              <a:buAutoNum type="arabicPeriod"/>
            </a:pPr>
            <a:r>
              <a:rPr lang="en-US" sz="2100" u="sng" dirty="0" smtClean="0"/>
              <a:t>Instructional Adaptations</a:t>
            </a:r>
          </a:p>
          <a:p>
            <a:pPr marL="708660" lvl="1" indent="-342900"/>
            <a:r>
              <a:rPr lang="en-US" sz="2100" dirty="0" smtClean="0"/>
              <a:t>Change what is taught </a:t>
            </a:r>
          </a:p>
          <a:p>
            <a:pPr marL="708660" lvl="1" indent="-342900"/>
            <a:r>
              <a:rPr lang="en-US" sz="2100" dirty="0" smtClean="0"/>
              <a:t>Change how the student learns</a:t>
            </a:r>
          </a:p>
          <a:p>
            <a:pPr marL="708660" lvl="1" indent="-342900"/>
            <a:r>
              <a:rPr lang="en-US" sz="2100" dirty="0" smtClean="0"/>
              <a:t>Reduce the difficulty of the task</a:t>
            </a:r>
          </a:p>
          <a:p>
            <a:pPr marL="708660" lvl="1" indent="-342900"/>
            <a:r>
              <a:rPr lang="en-US" sz="2100" dirty="0" smtClean="0"/>
              <a:t>Provide a model for expectations</a:t>
            </a:r>
          </a:p>
          <a:p>
            <a:pPr marL="708660" lvl="1" indent="-342900"/>
            <a:r>
              <a:rPr lang="en-US" sz="2100" dirty="0" smtClean="0"/>
              <a:t>Vary input</a:t>
            </a:r>
          </a:p>
          <a:p>
            <a:pPr marL="708660" lvl="1" indent="-342900"/>
            <a:r>
              <a:rPr lang="en-US" sz="2100" dirty="0" smtClean="0"/>
              <a:t>Vary output</a:t>
            </a:r>
          </a:p>
          <a:p>
            <a:pPr marL="708660" lvl="1" indent="-342900"/>
            <a:r>
              <a:rPr lang="en-US" sz="2100" dirty="0" smtClean="0"/>
              <a:t>Vary type of learning </a:t>
            </a:r>
          </a:p>
          <a:p>
            <a:pPr marL="708660" lvl="1" indent="-342900"/>
            <a:r>
              <a:rPr lang="en-US" sz="2100" dirty="0" smtClean="0"/>
              <a:t>Vary level of learning </a:t>
            </a:r>
          </a:p>
          <a:p>
            <a:pPr marL="457200" indent="-457200">
              <a:buClr>
                <a:schemeClr val="accent6">
                  <a:lumMod val="50000"/>
                </a:schemeClr>
              </a:buClr>
              <a:buFont typeface="+mj-lt"/>
              <a:buAutoNum type="arabicPeriod"/>
            </a:pPr>
            <a:r>
              <a:rPr lang="en-US" sz="2100" u="sng" dirty="0" smtClean="0"/>
              <a:t>Scheduling Adaptations</a:t>
            </a:r>
          </a:p>
          <a:p>
            <a:pPr marL="708660" lvl="1" indent="-342900"/>
            <a:r>
              <a:rPr lang="en-US" sz="2100" dirty="0" smtClean="0"/>
              <a:t>Allow the student more time</a:t>
            </a:r>
          </a:p>
          <a:p>
            <a:pPr marL="708660" lvl="1" indent="-342900"/>
            <a:r>
              <a:rPr lang="en-US" sz="2100" dirty="0" smtClean="0"/>
              <a:t>Break up the assignment into a few sections</a:t>
            </a:r>
            <a:endParaRPr lang="en-US" sz="2100" u="sng" dirty="0" smtClean="0"/>
          </a:p>
          <a:p>
            <a:pPr marL="457200" indent="-457200">
              <a:buClr>
                <a:schemeClr val="accent6">
                  <a:lumMod val="50000"/>
                </a:schemeClr>
              </a:buClr>
              <a:buFont typeface="+mj-lt"/>
              <a:buAutoNum type="arabicPeriod" startAt="4"/>
            </a:pPr>
            <a:r>
              <a:rPr lang="en-US" sz="2000" u="sng" dirty="0" smtClean="0"/>
              <a:t>Environmental / Setting Adaptations</a:t>
            </a:r>
          </a:p>
          <a:p>
            <a:pPr marL="708660" lvl="1" indent="-342900"/>
            <a:r>
              <a:rPr lang="en-US" sz="2000" dirty="0" smtClean="0"/>
              <a:t>Alter lesson format </a:t>
            </a:r>
            <a:endParaRPr lang="en-US" sz="2000" u="sng" dirty="0" smtClean="0"/>
          </a:p>
          <a:p>
            <a:pPr marL="708660" lvl="1" indent="-342900"/>
            <a:endParaRPr lang="en-US" sz="1800" u="sng" dirty="0" smtClean="0"/>
          </a:p>
          <a:p>
            <a:pPr marL="708660" lvl="1" indent="-342900"/>
            <a:endParaRPr lang="en-US" sz="1800" dirty="0" smtClean="0"/>
          </a:p>
          <a:p>
            <a:pPr marL="457200" indent="-457200">
              <a:buClr>
                <a:schemeClr val="accent6">
                  <a:lumMod val="50000"/>
                </a:schemeClr>
              </a:buClr>
              <a:buNone/>
            </a:pPr>
            <a:endParaRPr lang="en-US" sz="2000" u="sng" dirty="0"/>
          </a:p>
        </p:txBody>
      </p:sp>
      <p:sp>
        <p:nvSpPr>
          <p:cNvPr id="9" name="Rectangle 8"/>
          <p:cNvSpPr/>
          <p:nvPr/>
        </p:nvSpPr>
        <p:spPr>
          <a:xfrm>
            <a:off x="304800" y="1295400"/>
            <a:ext cx="8610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Examples of these classroom </a:t>
            </a:r>
            <a:r>
              <a:rPr lang="en-US" sz="2000" b="1" u="sng" dirty="0" smtClean="0">
                <a:solidFill>
                  <a:schemeClr val="accent2">
                    <a:lumMod val="75000"/>
                  </a:schemeClr>
                </a:solidFill>
              </a:rPr>
              <a:t>accommodations</a:t>
            </a:r>
            <a:r>
              <a:rPr lang="en-US" sz="2000" dirty="0" smtClean="0"/>
              <a:t> and </a:t>
            </a:r>
            <a:r>
              <a:rPr lang="en-US" sz="2000" b="1" u="sng" dirty="0" smtClean="0">
                <a:solidFill>
                  <a:schemeClr val="accent2">
                    <a:lumMod val="75000"/>
                  </a:schemeClr>
                </a:solidFill>
              </a:rPr>
              <a:t>modifications </a:t>
            </a:r>
            <a:r>
              <a:rPr lang="en-US" sz="2000" dirty="0" smtClean="0"/>
              <a:t>include (“Cognitive Strategy,” n.d.; Myles et al., 2005; </a:t>
            </a:r>
            <a:r>
              <a:rPr lang="en-US" sz="2000" dirty="0" smtClean="0">
                <a:solidFill>
                  <a:schemeClr val="tx1"/>
                </a:solidFill>
              </a:rPr>
              <a:t>Vaughn et al., 2007</a:t>
            </a:r>
            <a:r>
              <a:rPr lang="en-US" sz="2000" dirty="0" smtClean="0"/>
              <a:t>):</a:t>
            </a:r>
            <a:endParaRPr lang="en-US" sz="2000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>
          <a:xfrm>
            <a:off x="4495800" y="2286000"/>
            <a:ext cx="4212336" cy="4419600"/>
          </a:xfrm>
        </p:spPr>
        <p:txBody>
          <a:bodyPr>
            <a:normAutofit fontScale="77500" lnSpcReduction="20000"/>
          </a:bodyPr>
          <a:lstStyle/>
          <a:p>
            <a:pPr marL="708660" lvl="1" indent="-342900"/>
            <a:r>
              <a:rPr lang="en-US" sz="2000" dirty="0" smtClean="0"/>
              <a:t>Alter teaching style </a:t>
            </a:r>
          </a:p>
          <a:p>
            <a:pPr marL="708660" lvl="1" indent="-342900"/>
            <a:r>
              <a:rPr lang="en-US" sz="2000" dirty="0" smtClean="0"/>
              <a:t>Change grouping format</a:t>
            </a:r>
            <a:endParaRPr lang="en-US" sz="2000" u="sng" dirty="0" smtClean="0"/>
          </a:p>
          <a:p>
            <a:pPr marL="457200" indent="-457200">
              <a:buClr>
                <a:schemeClr val="accent6">
                  <a:lumMod val="50000"/>
                </a:schemeClr>
              </a:buClr>
              <a:buFont typeface="+mj-lt"/>
              <a:buAutoNum type="arabicPeriod" startAt="5"/>
            </a:pPr>
            <a:r>
              <a:rPr lang="en-US" sz="2000" u="sng" dirty="0" smtClean="0"/>
              <a:t>Material Adaptations</a:t>
            </a:r>
          </a:p>
          <a:p>
            <a:pPr marL="708660" lvl="1" indent="-342900"/>
            <a:r>
              <a:rPr lang="en-US" sz="2000" dirty="0" smtClean="0"/>
              <a:t>Audio taped lectures </a:t>
            </a:r>
          </a:p>
          <a:p>
            <a:pPr marL="708660" lvl="1" indent="-342900"/>
            <a:r>
              <a:rPr lang="en-US" sz="2000" dirty="0" smtClean="0"/>
              <a:t>Copy of notes</a:t>
            </a:r>
            <a:endParaRPr lang="en-US" sz="2000" u="sng" dirty="0" smtClean="0"/>
          </a:p>
          <a:p>
            <a:pPr marL="457200" indent="-457200">
              <a:buClr>
                <a:schemeClr val="accent6">
                  <a:lumMod val="50000"/>
                </a:schemeClr>
              </a:buClr>
              <a:buFont typeface="+mj-lt"/>
              <a:buAutoNum type="arabicPeriod" startAt="6"/>
            </a:pPr>
            <a:r>
              <a:rPr lang="en-US" sz="2000" u="sng" dirty="0" smtClean="0"/>
              <a:t>Text Adaptations</a:t>
            </a:r>
          </a:p>
          <a:p>
            <a:pPr marL="708660" lvl="1" indent="-342900"/>
            <a:r>
              <a:rPr lang="en-US" sz="2000" dirty="0" smtClean="0"/>
              <a:t>Alter input</a:t>
            </a:r>
          </a:p>
          <a:p>
            <a:pPr marL="708660" lvl="1" indent="-342900"/>
            <a:r>
              <a:rPr lang="en-US" sz="2000" dirty="0" smtClean="0"/>
              <a:t>Simplify textbook </a:t>
            </a:r>
          </a:p>
          <a:p>
            <a:pPr marL="708660" lvl="1" indent="-342900"/>
            <a:r>
              <a:rPr lang="en-US" sz="2000" dirty="0" smtClean="0"/>
              <a:t>Highlight key concepts</a:t>
            </a:r>
          </a:p>
          <a:p>
            <a:pPr marL="708660" lvl="1" indent="-342900"/>
            <a:r>
              <a:rPr lang="en-US" sz="2000" dirty="0" smtClean="0"/>
              <a:t>Review main ideas </a:t>
            </a:r>
          </a:p>
          <a:p>
            <a:pPr marL="457200" indent="-457200">
              <a:buClr>
                <a:schemeClr val="accent6">
                  <a:lumMod val="50000"/>
                </a:schemeClr>
              </a:buClr>
              <a:buFont typeface="+mj-lt"/>
              <a:buAutoNum type="arabicPeriod" startAt="7"/>
            </a:pPr>
            <a:r>
              <a:rPr lang="en-US" sz="2000" u="sng" dirty="0" smtClean="0"/>
              <a:t>Response Adaptations (Testing, grading)</a:t>
            </a:r>
          </a:p>
          <a:p>
            <a:pPr marL="708660" lvl="1" indent="-342900"/>
            <a:r>
              <a:rPr lang="en-US" sz="2000" dirty="0" smtClean="0"/>
              <a:t>Change type of assessment</a:t>
            </a:r>
          </a:p>
          <a:p>
            <a:pPr marL="708660" lvl="1" indent="-342900"/>
            <a:r>
              <a:rPr lang="en-US" sz="2000" dirty="0" smtClean="0"/>
              <a:t>Change structure of assessment</a:t>
            </a:r>
          </a:p>
          <a:p>
            <a:pPr marL="708660" lvl="1" indent="-342900"/>
            <a:r>
              <a:rPr lang="en-US" sz="2000" dirty="0" smtClean="0"/>
              <a:t>Change level of response </a:t>
            </a:r>
          </a:p>
          <a:p>
            <a:pPr marL="708660" lvl="1" indent="-342900"/>
            <a:r>
              <a:rPr lang="en-US" sz="2000" dirty="0" smtClean="0"/>
              <a:t>Allow verbal responses</a:t>
            </a:r>
          </a:p>
          <a:p>
            <a:pPr marL="708660" lvl="1" indent="-342900"/>
            <a:r>
              <a:rPr lang="en-US" sz="2000" dirty="0" smtClean="0"/>
              <a:t>Alter grading system </a:t>
            </a:r>
            <a:endParaRPr lang="en-US" sz="2000" u="sng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 spd="slow" advClick="0" advTm="48000">
    <p:fade thruBlk="1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sz="3500" u="sng" smtClean="0">
                <a:solidFill>
                  <a:schemeClr val="accent4">
                    <a:lumMod val="75000"/>
                  </a:schemeClr>
                </a:solidFill>
              </a:rPr>
              <a:t>Instructional Application: Plan of Action</a:t>
            </a:r>
            <a:endParaRPr lang="en-US" sz="3500" dirty="0"/>
          </a:p>
        </p:txBody>
      </p:sp>
      <p:pic>
        <p:nvPicPr>
          <p:cNvPr id="9" name="Content Placeholder 8" descr="puzzle face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124200" y="3581400"/>
            <a:ext cx="1905000" cy="24765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10" name="Rectangle 9"/>
          <p:cNvSpPr/>
          <p:nvPr/>
        </p:nvSpPr>
        <p:spPr>
          <a:xfrm>
            <a:off x="1752600" y="6096000"/>
            <a:ext cx="4572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 smtClean="0"/>
              <a:t>http://s54.photobucket.com/home/Kelbobsav</a:t>
            </a:r>
            <a:endParaRPr lang="en-US" sz="1200" dirty="0"/>
          </a:p>
        </p:txBody>
      </p:sp>
      <p:sp>
        <p:nvSpPr>
          <p:cNvPr id="12" name="Rectangle 11"/>
          <p:cNvSpPr/>
          <p:nvPr/>
        </p:nvSpPr>
        <p:spPr>
          <a:xfrm>
            <a:off x="381000" y="1600200"/>
            <a:ext cx="8001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Now that the research has been completed, a </a:t>
            </a:r>
            <a:r>
              <a:rPr lang="en-US" sz="2000" b="1" u="sng" dirty="0" smtClean="0">
                <a:solidFill>
                  <a:schemeClr val="accent2">
                    <a:lumMod val="75000"/>
                  </a:schemeClr>
                </a:solidFill>
              </a:rPr>
              <a:t>plan of action</a:t>
            </a:r>
            <a:r>
              <a:rPr lang="en-US" sz="2000" dirty="0" smtClean="0"/>
              <a:t> can be established to help ensure that students with ASD receive effective instruction in the least restrictive environment; that least restrictive environment being a general education classroom.</a:t>
            </a:r>
            <a:endParaRPr lang="en-US" sz="2000" dirty="0"/>
          </a:p>
        </p:txBody>
      </p:sp>
    </p:spTree>
  </p:cSld>
  <p:clrMapOvr>
    <a:masterClrMapping/>
  </p:clrMapOvr>
  <p:transition spd="slow" advClick="0" advTm="15000">
    <p:fade thruBlk="1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sz="3500" u="sng" smtClean="0">
                <a:solidFill>
                  <a:schemeClr val="accent4">
                    <a:lumMod val="75000"/>
                  </a:schemeClr>
                </a:solidFill>
              </a:rPr>
              <a:t>Instructional Application: Plan of Action</a:t>
            </a:r>
            <a:endParaRPr lang="en-US" sz="3500" dirty="0"/>
          </a:p>
        </p:txBody>
      </p:sp>
      <p:sp>
        <p:nvSpPr>
          <p:cNvPr id="10" name="Rectangle 9"/>
          <p:cNvSpPr/>
          <p:nvPr/>
        </p:nvSpPr>
        <p:spPr>
          <a:xfrm>
            <a:off x="2209800" y="6400800"/>
            <a:ext cx="4572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 smtClean="0"/>
              <a:t>http://s40.photobucket.com/home/shealy83</a:t>
            </a:r>
            <a:endParaRPr lang="en-US" sz="1200" dirty="0"/>
          </a:p>
        </p:txBody>
      </p:sp>
      <p:sp>
        <p:nvSpPr>
          <p:cNvPr id="12" name="Rectangle 11"/>
          <p:cNvSpPr/>
          <p:nvPr/>
        </p:nvSpPr>
        <p:spPr>
          <a:xfrm>
            <a:off x="304800" y="1600200"/>
            <a:ext cx="86868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Based on the research that was conducted, the following tools can be utilized to effectively teach students with ASD in a general education classroom: </a:t>
            </a:r>
          </a:p>
          <a:p>
            <a:endParaRPr lang="en-US" sz="2000" dirty="0" smtClean="0"/>
          </a:p>
          <a:p>
            <a:pPr marL="457200" indent="-457200">
              <a:buClr>
                <a:schemeClr val="accent6">
                  <a:lumMod val="50000"/>
                </a:schemeClr>
              </a:buClr>
              <a:buFont typeface="+mj-lt"/>
              <a:buAutoNum type="arabicPeriod"/>
            </a:pPr>
            <a:r>
              <a:rPr lang="en-US" sz="2000" dirty="0" smtClean="0"/>
              <a:t>Effective teaching methodologies</a:t>
            </a:r>
          </a:p>
          <a:p>
            <a:pPr marL="457200" indent="-457200">
              <a:buClr>
                <a:schemeClr val="accent6">
                  <a:lumMod val="50000"/>
                </a:schemeClr>
              </a:buClr>
              <a:buFont typeface="+mj-lt"/>
              <a:buAutoNum type="arabicPeriod"/>
            </a:pPr>
            <a:r>
              <a:rPr lang="en-US" sz="2000" dirty="0" smtClean="0"/>
              <a:t>Effective instructional strategies</a:t>
            </a:r>
          </a:p>
          <a:p>
            <a:pPr marL="457200" indent="-457200">
              <a:buClr>
                <a:schemeClr val="accent6">
                  <a:lumMod val="50000"/>
                </a:schemeClr>
              </a:buClr>
              <a:buFont typeface="+mj-lt"/>
              <a:buAutoNum type="arabicPeriod"/>
            </a:pPr>
            <a:r>
              <a:rPr lang="en-US" sz="2000" dirty="0" smtClean="0"/>
              <a:t>Accommodations and modifications </a:t>
            </a:r>
          </a:p>
          <a:p>
            <a:pPr marL="457200" indent="-457200">
              <a:buClr>
                <a:schemeClr val="accent6">
                  <a:lumMod val="50000"/>
                </a:schemeClr>
              </a:buClr>
              <a:buFont typeface="+mj-lt"/>
              <a:buAutoNum type="arabicPeriod"/>
            </a:pPr>
            <a:endParaRPr lang="en-US" sz="2000" dirty="0"/>
          </a:p>
          <a:p>
            <a:pPr>
              <a:buClr>
                <a:schemeClr val="accent6">
                  <a:lumMod val="50000"/>
                </a:schemeClr>
              </a:buClr>
            </a:pPr>
            <a:r>
              <a:rPr lang="en-US" sz="2000" dirty="0" smtClean="0"/>
              <a:t>As a result of the conclusions above, part of my </a:t>
            </a:r>
            <a:r>
              <a:rPr lang="en-US" sz="2000" b="1" u="sng" dirty="0" smtClean="0">
                <a:solidFill>
                  <a:schemeClr val="accent2">
                    <a:lumMod val="75000"/>
                  </a:schemeClr>
                </a:solidFill>
              </a:rPr>
              <a:t>plan of action</a:t>
            </a:r>
            <a:r>
              <a:rPr lang="en-US" sz="2000" dirty="0" smtClean="0"/>
              <a:t> is designed to hypothesize why these tools are not being utilized in a general education classroom for students with ASD and what can be done to change that.  </a:t>
            </a:r>
            <a:endParaRPr lang="en-US" sz="2000" dirty="0"/>
          </a:p>
        </p:txBody>
      </p:sp>
      <p:pic>
        <p:nvPicPr>
          <p:cNvPr id="17" name="Content Placeholder 16" descr="autism_ribbon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114800" y="5105400"/>
            <a:ext cx="714375" cy="1247775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</p:spTree>
  </p:cSld>
  <p:clrMapOvr>
    <a:masterClrMapping/>
  </p:clrMapOvr>
  <p:transition spd="slow" advClick="0" advTm="24000">
    <p:fade thruBlk="1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sz="3500" u="sng" smtClean="0">
                <a:solidFill>
                  <a:schemeClr val="accent4">
                    <a:lumMod val="75000"/>
                  </a:schemeClr>
                </a:solidFill>
              </a:rPr>
              <a:t>Instructional Application: Plan of Action</a:t>
            </a:r>
            <a:endParaRPr lang="en-US" sz="3500" dirty="0"/>
          </a:p>
        </p:txBody>
      </p:sp>
      <p:sp>
        <p:nvSpPr>
          <p:cNvPr id="10" name="Rectangle 9"/>
          <p:cNvSpPr/>
          <p:nvPr/>
        </p:nvSpPr>
        <p:spPr>
          <a:xfrm>
            <a:off x="2209800" y="6400800"/>
            <a:ext cx="4572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(Vaughn et al., 2007)</a:t>
            </a:r>
            <a:endParaRPr lang="en-US" sz="1200" dirty="0"/>
          </a:p>
        </p:txBody>
      </p:sp>
      <p:sp>
        <p:nvSpPr>
          <p:cNvPr id="12" name="Rectangle 11"/>
          <p:cNvSpPr/>
          <p:nvPr/>
        </p:nvSpPr>
        <p:spPr>
          <a:xfrm>
            <a:off x="304800" y="1600200"/>
            <a:ext cx="8534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 smtClean="0"/>
              <a:t>The following </a:t>
            </a:r>
            <a:r>
              <a:rPr lang="en-US" sz="2000" b="1" u="sng" dirty="0" smtClean="0">
                <a:solidFill>
                  <a:schemeClr val="accent2">
                    <a:lumMod val="75000"/>
                  </a:schemeClr>
                </a:solidFill>
              </a:rPr>
              <a:t>Plan of Action</a:t>
            </a:r>
            <a:r>
              <a:rPr lang="en-US" sz="2000" dirty="0" smtClean="0"/>
              <a:t> is recommended for general education teachers to facilitate inclusion of students with ASD in their classroom: </a:t>
            </a:r>
            <a:endParaRPr lang="en-US" sz="20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1"/>
          </p:nvPr>
        </p:nvGraphicFramePr>
        <p:xfrm>
          <a:off x="533400" y="2438400"/>
          <a:ext cx="7848600" cy="4267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 advClick="0" advTm="35000">
    <p:fade thruBlk="1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>
            <a:normAutofit/>
          </a:bodyPr>
          <a:lstStyle/>
          <a:p>
            <a:pPr algn="ctr"/>
            <a:r>
              <a:rPr sz="3500" u="sng" smtClean="0">
                <a:solidFill>
                  <a:schemeClr val="accent4">
                    <a:lumMod val="75000"/>
                  </a:schemeClr>
                </a:solidFill>
              </a:rPr>
              <a:t>Instructional Application: Plan of Action</a:t>
            </a:r>
            <a:endParaRPr lang="en-US" sz="35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00400" y="2133600"/>
            <a:ext cx="5791200" cy="4724400"/>
          </a:xfrm>
        </p:spPr>
        <p:txBody>
          <a:bodyPr>
            <a:normAutofit lnSpcReduction="10000"/>
          </a:bodyPr>
          <a:lstStyle/>
          <a:p>
            <a:pPr marL="514350" indent="-514350">
              <a:buClr>
                <a:schemeClr val="accent6">
                  <a:lumMod val="50000"/>
                </a:schemeClr>
              </a:buClr>
              <a:buFont typeface="+mj-lt"/>
              <a:buAutoNum type="arabicPeriod"/>
            </a:pPr>
            <a:r>
              <a:rPr lang="en-US" sz="1600" dirty="0" smtClean="0"/>
              <a:t>Provide education and training to school staff to ensure they have the skills necessary to teach students with ASD in their general education classrooms.</a:t>
            </a:r>
          </a:p>
          <a:p>
            <a:pPr marL="880110" lvl="1" indent="-514350">
              <a:buClr>
                <a:schemeClr val="accent2"/>
              </a:buClr>
            </a:pPr>
            <a:r>
              <a:rPr lang="en-US" sz="1400" dirty="0" smtClean="0"/>
              <a:t>They need to know about these effective instructional tools in order to use them.</a:t>
            </a:r>
          </a:p>
          <a:p>
            <a:pPr marL="514350" indent="-514350">
              <a:buClr>
                <a:schemeClr val="accent6">
                  <a:lumMod val="50000"/>
                </a:schemeClr>
              </a:buClr>
              <a:buFont typeface="+mj-lt"/>
              <a:buAutoNum type="arabicPeriod"/>
            </a:pPr>
            <a:r>
              <a:rPr lang="en-US" sz="1600" dirty="0" smtClean="0"/>
              <a:t>Ensure that there is ongoing professional development.</a:t>
            </a:r>
          </a:p>
          <a:p>
            <a:pPr marL="880110" lvl="1" indent="-514350">
              <a:buClr>
                <a:schemeClr val="accent2"/>
              </a:buClr>
            </a:pPr>
            <a:r>
              <a:rPr lang="en-US" sz="1400" dirty="0" smtClean="0"/>
              <a:t>There should be continuous training and support for the staff just like there is for the students. </a:t>
            </a:r>
            <a:endParaRPr lang="en-US" sz="1600" dirty="0" smtClean="0"/>
          </a:p>
          <a:p>
            <a:pPr marL="514350" indent="-514350">
              <a:buClr>
                <a:schemeClr val="accent6">
                  <a:lumMod val="50000"/>
                </a:schemeClr>
              </a:buClr>
              <a:buFont typeface="+mj-lt"/>
              <a:buAutoNum type="arabicPeriod"/>
            </a:pPr>
            <a:r>
              <a:rPr lang="en-US" sz="1600" dirty="0" smtClean="0"/>
              <a:t>Ensure that there are adequate personnel resources available for the general education teacher.</a:t>
            </a:r>
          </a:p>
          <a:p>
            <a:pPr marL="880110" lvl="1" indent="-514350">
              <a:buClr>
                <a:schemeClr val="accent2"/>
              </a:buClr>
            </a:pPr>
            <a:r>
              <a:rPr lang="en-US" sz="1400" dirty="0" smtClean="0"/>
              <a:t>The teacher shouldn’t feel overwhelmed. </a:t>
            </a:r>
            <a:endParaRPr lang="en-US" sz="1600" dirty="0" smtClean="0"/>
          </a:p>
          <a:p>
            <a:pPr marL="514350" indent="-514350">
              <a:buClr>
                <a:schemeClr val="accent6">
                  <a:lumMod val="50000"/>
                </a:schemeClr>
              </a:buClr>
              <a:buFont typeface="+mj-lt"/>
              <a:buAutoNum type="arabicPeriod"/>
            </a:pPr>
            <a:r>
              <a:rPr lang="en-US" sz="1600" dirty="0" smtClean="0"/>
              <a:t>Ensure that there are adequate and appropriate materials to support the inclusive students.</a:t>
            </a:r>
          </a:p>
          <a:p>
            <a:pPr marL="880110" lvl="1" indent="-514350">
              <a:buClr>
                <a:schemeClr val="accent2"/>
              </a:buClr>
            </a:pPr>
            <a:r>
              <a:rPr lang="en-US" sz="1400" dirty="0" smtClean="0"/>
              <a:t>The teacher needs to have access to materials that will make the inclusive student successful. </a:t>
            </a:r>
            <a:endParaRPr lang="en-US" sz="1600" dirty="0" smtClean="0"/>
          </a:p>
          <a:p>
            <a:pPr marL="514350" indent="-514350">
              <a:buClr>
                <a:schemeClr val="accent6">
                  <a:lumMod val="50000"/>
                </a:schemeClr>
              </a:buClr>
              <a:buFont typeface="+mj-lt"/>
              <a:buAutoNum type="arabicPeriod"/>
            </a:pPr>
            <a:r>
              <a:rPr lang="en-US" sz="1600" dirty="0" smtClean="0"/>
              <a:t>Ensure that collaboration is occurring between specialists, parents, and outside providers  who work with the student with ASD.</a:t>
            </a:r>
          </a:p>
          <a:p>
            <a:pPr marL="880110" lvl="1" indent="-514350">
              <a:buClr>
                <a:schemeClr val="accent2"/>
              </a:buClr>
            </a:pPr>
            <a:r>
              <a:rPr lang="en-US" sz="1400" dirty="0" smtClean="0"/>
              <a:t>Collaboration on current skills, deficits, and IEP goals is key</a:t>
            </a:r>
            <a:endParaRPr lang="en-US" sz="1600" dirty="0" smtClean="0"/>
          </a:p>
          <a:p>
            <a:pPr marL="514350" indent="-514350">
              <a:buClr>
                <a:schemeClr val="accent6">
                  <a:lumMod val="50000"/>
                </a:schemeClr>
              </a:buClr>
              <a:buFont typeface="+mj-lt"/>
              <a:buAutoNum type="arabicPeriod"/>
            </a:pPr>
            <a:endParaRPr lang="en-US" sz="1600" dirty="0" smtClean="0"/>
          </a:p>
        </p:txBody>
      </p:sp>
      <p:sp>
        <p:nvSpPr>
          <p:cNvPr id="6" name="Rectangle 5"/>
          <p:cNvSpPr/>
          <p:nvPr/>
        </p:nvSpPr>
        <p:spPr>
          <a:xfrm>
            <a:off x="-685800" y="5410200"/>
            <a:ext cx="480060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00" dirty="0" smtClean="0"/>
              <a:t>http://s166.photobucket.com/home/amandadthomson</a:t>
            </a:r>
            <a:endParaRPr lang="en-US" sz="1100" dirty="0"/>
          </a:p>
        </p:txBody>
      </p:sp>
      <p:pic>
        <p:nvPicPr>
          <p:cNvPr id="9" name="Content Placeholder 8" descr="autism pieces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85800" y="3276600"/>
            <a:ext cx="2122054" cy="205964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10" name="Rectangle 9"/>
          <p:cNvSpPr/>
          <p:nvPr/>
        </p:nvSpPr>
        <p:spPr>
          <a:xfrm>
            <a:off x="228600" y="1447800"/>
            <a:ext cx="86106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Examination of these 5 steps is below (</a:t>
            </a:r>
            <a:r>
              <a:rPr lang="en-US" sz="2000" dirty="0" smtClean="0">
                <a:solidFill>
                  <a:schemeClr val="tx1"/>
                </a:solidFill>
              </a:rPr>
              <a:t>Vaughn et al., 2007)</a:t>
            </a:r>
            <a:r>
              <a:rPr lang="en-US" sz="2000" dirty="0" smtClean="0"/>
              <a:t>:</a:t>
            </a:r>
            <a:endParaRPr lang="en-US" sz="2000" dirty="0"/>
          </a:p>
        </p:txBody>
      </p:sp>
    </p:spTree>
  </p:cSld>
  <p:clrMapOvr>
    <a:masterClrMapping/>
  </p:clrMapOvr>
  <p:transition spd="slow" advClick="0" advTm="42000">
    <p:fade thruBlk="1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>
            <a:normAutofit/>
          </a:bodyPr>
          <a:lstStyle/>
          <a:p>
            <a:pPr algn="ctr"/>
            <a:r>
              <a:rPr sz="3500" u="sng" smtClean="0">
                <a:solidFill>
                  <a:schemeClr val="accent4">
                    <a:lumMod val="75000"/>
                  </a:schemeClr>
                </a:solidFill>
              </a:rPr>
              <a:t>Instructional Application: Plan of Action</a:t>
            </a:r>
            <a:endParaRPr lang="en-US" sz="3500" dirty="0"/>
          </a:p>
        </p:txBody>
      </p:sp>
      <p:sp>
        <p:nvSpPr>
          <p:cNvPr id="10" name="Rectangle 9"/>
          <p:cNvSpPr/>
          <p:nvPr/>
        </p:nvSpPr>
        <p:spPr>
          <a:xfrm>
            <a:off x="457200" y="1447800"/>
            <a:ext cx="8382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2"/>
              </a:buClr>
              <a:buFont typeface="Arial" pitchFamily="34" charset="0"/>
              <a:buChar char="•"/>
            </a:pPr>
            <a:r>
              <a:rPr lang="en-US" sz="2000" dirty="0" smtClean="0"/>
              <a:t>  In summary, in order for students with ASD to be included in, and then subsequently successful in a general education classroom, the following needs to be in place:</a:t>
            </a:r>
          </a:p>
          <a:p>
            <a:pPr>
              <a:buClr>
                <a:schemeClr val="accent2"/>
              </a:buClr>
            </a:pPr>
            <a:endParaRPr lang="en-US" sz="2000" dirty="0"/>
          </a:p>
        </p:txBody>
      </p:sp>
      <p:sp>
        <p:nvSpPr>
          <p:cNvPr id="8" name="Rectangle 7"/>
          <p:cNvSpPr/>
          <p:nvPr/>
        </p:nvSpPr>
        <p:spPr>
          <a:xfrm>
            <a:off x="1143000" y="3048000"/>
            <a:ext cx="77724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Clr>
                <a:schemeClr val="accent6">
                  <a:lumMod val="50000"/>
                </a:schemeClr>
              </a:buClr>
              <a:buFont typeface="+mj-lt"/>
              <a:buAutoNum type="arabicPeriod"/>
            </a:pPr>
            <a:r>
              <a:rPr lang="en-US" dirty="0" smtClean="0"/>
              <a:t>Collaboration between professionals</a:t>
            </a:r>
          </a:p>
          <a:p>
            <a:pPr marL="457200" indent="-457200">
              <a:buClr>
                <a:schemeClr val="accent6">
                  <a:lumMod val="50000"/>
                </a:schemeClr>
              </a:buClr>
              <a:buFont typeface="+mj-lt"/>
              <a:buAutoNum type="arabicPeriod"/>
            </a:pPr>
            <a:r>
              <a:rPr lang="en-US" dirty="0" smtClean="0"/>
              <a:t>The inclusive teacher needs to have adequate support and resources</a:t>
            </a:r>
          </a:p>
          <a:p>
            <a:pPr marL="457200" indent="-457200">
              <a:buClr>
                <a:schemeClr val="accent6">
                  <a:lumMod val="50000"/>
                </a:schemeClr>
              </a:buClr>
              <a:buFont typeface="+mj-lt"/>
              <a:buAutoNum type="arabicPeriod"/>
            </a:pPr>
            <a:r>
              <a:rPr lang="en-US" dirty="0" smtClean="0"/>
              <a:t>The inclusive teacher needs to be appropriately trained</a:t>
            </a:r>
          </a:p>
          <a:p>
            <a:pPr marL="457200" indent="-457200">
              <a:buClr>
                <a:schemeClr val="accent6">
                  <a:lumMod val="50000"/>
                </a:schemeClr>
              </a:buClr>
              <a:buFont typeface="+mj-lt"/>
              <a:buAutoNum type="arabicPeriod"/>
            </a:pPr>
            <a:r>
              <a:rPr lang="en-US" dirty="0" smtClean="0"/>
              <a:t>The inclusive teacher needs to use effective teaching methodologies</a:t>
            </a:r>
          </a:p>
          <a:p>
            <a:pPr marL="457200" indent="-457200">
              <a:buClr>
                <a:schemeClr val="accent6">
                  <a:lumMod val="50000"/>
                </a:schemeClr>
              </a:buClr>
              <a:buFont typeface="+mj-lt"/>
              <a:buAutoNum type="arabicPeriod"/>
            </a:pPr>
            <a:r>
              <a:rPr lang="en-US" dirty="0" smtClean="0"/>
              <a:t>The inclusive teacher needs to use effective instructional strategies </a:t>
            </a:r>
          </a:p>
          <a:p>
            <a:pPr marL="457200" indent="-457200">
              <a:buClr>
                <a:schemeClr val="accent6">
                  <a:lumMod val="50000"/>
                </a:schemeClr>
              </a:buClr>
              <a:buFont typeface="+mj-lt"/>
              <a:buAutoNum type="arabicPeriod"/>
            </a:pPr>
            <a:r>
              <a:rPr lang="en-US" dirty="0" smtClean="0"/>
              <a:t>The inclusive teacher needs to use accommodations and modifications </a:t>
            </a:r>
          </a:p>
        </p:txBody>
      </p:sp>
    </p:spTree>
  </p:cSld>
  <p:clrMapOvr>
    <a:masterClrMapping/>
  </p:clrMapOvr>
  <p:transition spd="slow" advClick="0" advTm="30000">
    <p:fade thruBlk="1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Thank you for your time.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smtClean="0">
                <a:solidFill>
                  <a:schemeClr val="accent4">
                    <a:lumMod val="75000"/>
                  </a:schemeClr>
                </a:solidFill>
              </a:rPr>
              <a:t>THE END </a:t>
            </a:r>
            <a:endParaRPr lang="en-US" dirty="0"/>
          </a:p>
        </p:txBody>
      </p:sp>
    </p:spTree>
  </p:cSld>
  <p:clrMapOvr>
    <a:masterClrMapping/>
  </p:clrMapOvr>
  <p:transition spd="slow" advClick="0" advTm="5000">
    <p:fade thruBlk="1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sz="3500" u="sng" smtClean="0">
                <a:solidFill>
                  <a:schemeClr val="accent4">
                    <a:lumMod val="75000"/>
                  </a:schemeClr>
                </a:solidFill>
                <a:latin typeface="+mn-lt"/>
              </a:rPr>
              <a:t>References:</a:t>
            </a:r>
            <a:endParaRPr lang="en-US" sz="3500" dirty="0">
              <a:latin typeface="+mn-lt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8229600" cy="4876800"/>
          </a:xfrm>
        </p:spPr>
        <p:txBody>
          <a:bodyPr>
            <a:normAutofit fontScale="92500"/>
          </a:bodyPr>
          <a:lstStyle/>
          <a:p>
            <a:r>
              <a:rPr lang="en-US" sz="1600" dirty="0" smtClean="0"/>
              <a:t>Biederman, G. B., &amp; Freedman, B. (2007).  </a:t>
            </a:r>
            <a:r>
              <a:rPr lang="en-US" sz="1600" u="sng" dirty="0" smtClean="0"/>
              <a:t>Modeling skills, signs and lettering for children with down syndrome, autism and other severe developmental delays by video instruction in classroom setting</a:t>
            </a:r>
            <a:r>
              <a:rPr lang="en-US" sz="1600" dirty="0" smtClean="0"/>
              <a:t>.  Journal of Early and Intensive Behavior Intervention, 4(4), 736-743.</a:t>
            </a:r>
          </a:p>
          <a:p>
            <a:r>
              <a:rPr lang="en-US" sz="1600" dirty="0" smtClean="0"/>
              <a:t>Burke, M., Hagan, S., &amp; Grossen, B.  (2002).  </a:t>
            </a:r>
            <a:r>
              <a:rPr lang="en-US" sz="1600" u="sng" dirty="0" smtClean="0"/>
              <a:t>What curricular designs and strategies accommodate diverse learners?</a:t>
            </a:r>
            <a:r>
              <a:rPr lang="en-US" sz="1600" dirty="0" smtClean="0"/>
              <a:t>  Teaching Exceptional Children, 34(4), 34-38.</a:t>
            </a:r>
          </a:p>
          <a:p>
            <a:r>
              <a:rPr lang="en-US" sz="1600" dirty="0" smtClean="0"/>
              <a:t>Chan, J. M., &amp; O’Reilly, M. F. (2008).  </a:t>
            </a:r>
            <a:r>
              <a:rPr lang="en-US" sz="1600" u="sng" dirty="0" smtClean="0"/>
              <a:t>A social stories intervention package for students with autism in inclusive classroom settings</a:t>
            </a:r>
            <a:r>
              <a:rPr lang="en-US" sz="1600" dirty="0" smtClean="0"/>
              <a:t>.  Journal of Applied Behavior Analysis, 41(3), 405-409.</a:t>
            </a:r>
          </a:p>
          <a:p>
            <a:r>
              <a:rPr lang="en-US" sz="1600" dirty="0" smtClean="0"/>
              <a:t>Cognitive strategy instruction: Teaching strategy.  Retrieved from the University of Nebraska – Lincoln website: </a:t>
            </a:r>
            <a:r>
              <a:rPr lang="en-US" sz="1600" dirty="0" smtClean="0">
                <a:hlinkClick r:id="rId2"/>
              </a:rPr>
              <a:t>http://www.unl.edu/csi/teachingstrategy.shtml</a:t>
            </a:r>
            <a:r>
              <a:rPr lang="en-US" sz="1600" dirty="0" smtClean="0"/>
              <a:t> </a:t>
            </a:r>
          </a:p>
          <a:p>
            <a:r>
              <a:rPr lang="en-US" sz="1600" dirty="0" smtClean="0"/>
              <a:t>Corbett, B. A., &amp; Abdullah, M. (2005).  </a:t>
            </a:r>
            <a:r>
              <a:rPr lang="en-US" sz="1600" u="sng" dirty="0" smtClean="0"/>
              <a:t>Video modeling: why does it work for children with autism?</a:t>
            </a:r>
            <a:r>
              <a:rPr lang="en-US" sz="1600" dirty="0" smtClean="0"/>
              <a:t>  Journal of Early and Intensive Behavior Intervention, 2(1), 2-8.</a:t>
            </a:r>
          </a:p>
          <a:p>
            <a:r>
              <a:rPr lang="en-US" sz="1600" dirty="0" smtClean="0"/>
              <a:t>Ellis, E.S., Deshler, D.D., Lenz, B.K., Schumaker, J.B., &amp; Clark, F.L.  (1991).  </a:t>
            </a:r>
            <a:r>
              <a:rPr lang="en-US" sz="1600" u="sng" dirty="0" smtClean="0"/>
              <a:t>An instructional model for teaching learning strategies</a:t>
            </a:r>
            <a:r>
              <a:rPr lang="en-US" sz="1600" dirty="0" smtClean="0"/>
              <a:t>.  Focus on Exceptional Children</a:t>
            </a:r>
            <a:r>
              <a:rPr lang="en-US" sz="1600" i="1" dirty="0" smtClean="0"/>
              <a:t>, 23</a:t>
            </a:r>
            <a:r>
              <a:rPr lang="en-US" sz="1600" dirty="0" smtClean="0"/>
              <a:t>(6), 1-24.</a:t>
            </a:r>
            <a:endParaRPr lang="en-US" sz="1600" u="sng" dirty="0" smtClean="0"/>
          </a:p>
          <a:p>
            <a:r>
              <a:rPr lang="it-IT" sz="1600" smtClean="0"/>
              <a:t>Fienup, D. M., &amp; Doepke, K. (2008).  </a:t>
            </a:r>
            <a:r>
              <a:rPr lang="en-US" sz="1600" u="sng" dirty="0" smtClean="0"/>
              <a:t>Evaluation of a changing criterion intervention to increase fluent responding with an elementary age student with autism</a:t>
            </a:r>
            <a:r>
              <a:rPr lang="en-US" sz="1600" dirty="0" smtClean="0"/>
              <a:t>.  International Journal of Behavioral Consultation and Therapy, 4(3), 297-303.</a:t>
            </a:r>
          </a:p>
          <a:p>
            <a:r>
              <a:rPr lang="en-US" sz="1600" dirty="0" smtClean="0"/>
              <a:t>Grandin, T. (2006).  </a:t>
            </a:r>
            <a:r>
              <a:rPr lang="en-US" sz="1600" u="sng" dirty="0" smtClean="0"/>
              <a:t>Perspectives on education from a person on the autism spectrum</a:t>
            </a:r>
            <a:r>
              <a:rPr lang="en-US" sz="1600" dirty="0" smtClean="0"/>
              <a:t>. Educational Horizons, 4(4), 229-234.</a:t>
            </a:r>
            <a:endParaRPr lang="en-US" sz="1600" u="sng" dirty="0" smtClean="0"/>
          </a:p>
        </p:txBody>
      </p:sp>
    </p:spTree>
  </p:cSld>
  <p:clrMapOvr>
    <a:masterClrMapping/>
  </p:clrMapOvr>
  <p:transition spd="slow" advClick="0" advTm="15000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2"/>
          </p:nvPr>
        </p:nvSpPr>
        <p:spPr>
          <a:xfrm>
            <a:off x="381000" y="1447800"/>
            <a:ext cx="8458200" cy="1752600"/>
          </a:xfrm>
        </p:spPr>
        <p:txBody>
          <a:bodyPr>
            <a:normAutofit fontScale="92500"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200" dirty="0" smtClean="0">
                <a:solidFill>
                  <a:schemeClr val="tx1"/>
                </a:solidFill>
              </a:rPr>
              <a:t>The </a:t>
            </a:r>
            <a:r>
              <a:rPr lang="en-US" sz="2200" b="1" u="sng" dirty="0" smtClean="0">
                <a:solidFill>
                  <a:schemeClr val="accent2">
                    <a:lumMod val="75000"/>
                  </a:schemeClr>
                </a:solidFill>
              </a:rPr>
              <a:t>context</a:t>
            </a:r>
            <a:r>
              <a:rPr lang="en-US" sz="2200" dirty="0" smtClean="0">
                <a:solidFill>
                  <a:schemeClr val="tx1"/>
                </a:solidFill>
              </a:rPr>
              <a:t> of my instructional application project is a general education classroom.</a:t>
            </a:r>
          </a:p>
          <a:p>
            <a:pPr>
              <a:buFont typeface="Arial" pitchFamily="34" charset="0"/>
              <a:buChar char="•"/>
            </a:pPr>
            <a:r>
              <a:rPr lang="en-US" sz="2200" dirty="0" smtClean="0">
                <a:solidFill>
                  <a:schemeClr val="tx1"/>
                </a:solidFill>
              </a:rPr>
              <a:t>I will be looking at students with Autism Spectrum Disorders (ASD) in this setting. </a:t>
            </a:r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457200"/>
            <a:ext cx="8229600" cy="838200"/>
          </a:xfrm>
        </p:spPr>
        <p:txBody>
          <a:bodyPr>
            <a:noAutofit/>
          </a:bodyPr>
          <a:lstStyle/>
          <a:p>
            <a:pPr algn="ctr"/>
            <a:r>
              <a:rPr sz="3500" u="sng" smtClean="0">
                <a:solidFill>
                  <a:schemeClr val="accent4">
                    <a:lumMod val="75000"/>
                  </a:schemeClr>
                </a:solidFill>
              </a:rPr>
              <a:t>Instructional Application: Context</a:t>
            </a:r>
            <a:endParaRPr lang="en-US" sz="3500" u="sng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3076" name="Picture 4" descr="autism.gif autism image by philnamy1"/>
          <p:cNvPicPr>
            <a:picLocks noGrp="1" noChangeAspect="1" noChangeArrowheads="1" noCrop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200400" y="3352800"/>
            <a:ext cx="2247900" cy="2719959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2057400" y="6096000"/>
            <a:ext cx="44196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 smtClean="0"/>
              <a:t>http://s206.photobucket.com/home/philnamy1</a:t>
            </a:r>
            <a:endParaRPr lang="en-US" sz="1200" dirty="0"/>
          </a:p>
        </p:txBody>
      </p:sp>
    </p:spTree>
  </p:cSld>
  <p:clrMapOvr>
    <a:masterClrMapping/>
  </p:clrMapOvr>
  <p:transition spd="slow" advClick="0" advTm="15000">
    <p:fade thruBlk="1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sz="3500" u="sng" smtClean="0">
                <a:solidFill>
                  <a:schemeClr val="accent4">
                    <a:lumMod val="75000"/>
                  </a:schemeClr>
                </a:solidFill>
                <a:latin typeface="+mn-lt"/>
              </a:rPr>
              <a:t>References:</a:t>
            </a:r>
            <a:endParaRPr lang="en-US" sz="3500" dirty="0">
              <a:latin typeface="+mn-lt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8229600" cy="54102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en-US" sz="1600" dirty="0" smtClean="0"/>
          </a:p>
          <a:p>
            <a:r>
              <a:rPr lang="en-US" sz="1600" dirty="0" smtClean="0"/>
              <a:t>Hart, J. E., &amp; Whalon, K. J. (2008).  </a:t>
            </a:r>
            <a:r>
              <a:rPr lang="en-US" sz="1600" u="sng" dirty="0" smtClean="0"/>
              <a:t>20 ways to promote academic engagement and communication of students with autism spectrum disorder in inclusive settings</a:t>
            </a:r>
            <a:r>
              <a:rPr lang="en-US" sz="1600" dirty="0" smtClean="0"/>
              <a:t>.  Intervention in School and Clinic, 44(2), 116-210. </a:t>
            </a:r>
          </a:p>
          <a:p>
            <a:r>
              <a:rPr lang="en-US" sz="1600" dirty="0" smtClean="0"/>
              <a:t>Myles, B. S., Hagen, K., Holverstott, J., Hubbard, A., Adreon, &amp; D., Trautman, M.  (2005).  </a:t>
            </a:r>
            <a:r>
              <a:rPr lang="en-US" sz="1600" u="sng" dirty="0" smtClean="0"/>
              <a:t>Life Journey through autism: an educator's guide to asperger syndrome</a:t>
            </a:r>
            <a:r>
              <a:rPr lang="en-US" sz="1600" dirty="0" smtClean="0"/>
              <a:t>. Organization for Autism Research, 98.</a:t>
            </a:r>
            <a:endParaRPr lang="en-US" sz="1600" u="sng" dirty="0" smtClean="0"/>
          </a:p>
          <a:p>
            <a:r>
              <a:rPr lang="en-US" sz="1600" dirty="0" smtClean="0"/>
              <a:t>National Educational Association (2006). The ASD puzzle. Washington, DC:  Author. autismpuzzle.pdf </a:t>
            </a:r>
          </a:p>
          <a:p>
            <a:r>
              <a:rPr lang="en-US" sz="1600" dirty="0" smtClean="0"/>
              <a:t>Simmons, D. C., &amp; Kameenui, E.J.  (1996).  </a:t>
            </a:r>
            <a:r>
              <a:rPr lang="en-US" sz="1600" u="sng" dirty="0" smtClean="0"/>
              <a:t>A focus on curriculum design: when children fail</a:t>
            </a:r>
            <a:r>
              <a:rPr lang="en-US" sz="1600" dirty="0" smtClean="0"/>
              <a:t>.  Focus on Exceptional Children, 28(7), 1-16.</a:t>
            </a:r>
            <a:endParaRPr lang="en-US" sz="1600" u="sng" dirty="0" smtClean="0"/>
          </a:p>
          <a:p>
            <a:r>
              <a:rPr lang="en-US" sz="1600" dirty="0" smtClean="0"/>
              <a:t>Stephens, C. E. (2005).  </a:t>
            </a:r>
            <a:r>
              <a:rPr lang="en-US" sz="1600" u="sng" dirty="0" smtClean="0"/>
              <a:t>Overcoming challenges and identifying a consensus about autism intervention programming</a:t>
            </a:r>
            <a:r>
              <a:rPr lang="en-US" sz="1600" dirty="0" smtClean="0"/>
              <a:t>.   The International Journal of Special Education, 20(1), 35-49.</a:t>
            </a:r>
          </a:p>
          <a:p>
            <a:r>
              <a:rPr lang="en-US" sz="1600" dirty="0" smtClean="0"/>
              <a:t>Supports, Modifications, and Accommodations for Students.  Retrieved from  the National Dissemination Center for Children with Disabilities:  </a:t>
            </a:r>
            <a:r>
              <a:rPr lang="en-US" sz="1600" dirty="0" smtClean="0">
                <a:hlinkClick r:id="rId2"/>
              </a:rPr>
              <a:t>http://www.nichcy.org/educatechildren/supports/Pages/default.aspx</a:t>
            </a:r>
            <a:r>
              <a:rPr lang="en-US" sz="1600" dirty="0" smtClean="0"/>
              <a:t> </a:t>
            </a:r>
          </a:p>
          <a:p>
            <a:r>
              <a:rPr lang="en-US" sz="1600" dirty="0" smtClean="0"/>
              <a:t>Vaughn, S., Bos, C. S., &amp; Schumm, J. S. (2007).  </a:t>
            </a:r>
            <a:r>
              <a:rPr lang="en-US" sz="1600" u="sng" dirty="0" smtClean="0"/>
              <a:t>Teaching students who are exceptional, diverse, and at risk In the general education classroom</a:t>
            </a:r>
            <a:r>
              <a:rPr lang="en-US" sz="1600" dirty="0" smtClean="0"/>
              <a:t>.  Boston, MA: Pearson Education, Inc.</a:t>
            </a:r>
          </a:p>
          <a:p>
            <a:r>
              <a:rPr lang="en-US" sz="1600" dirty="0" smtClean="0"/>
              <a:t>Vaughn, S., Gerten, R., &amp; Chard, D. (2000).  </a:t>
            </a:r>
            <a:r>
              <a:rPr lang="en-US" sz="1600" u="sng" dirty="0" smtClean="0"/>
              <a:t>The underlying message in LD intervention research: Findings from research syntheses</a:t>
            </a:r>
            <a:r>
              <a:rPr lang="en-US" sz="1600" dirty="0" smtClean="0"/>
              <a:t>.  Exceptional Children, 67(1), 99-114.</a:t>
            </a:r>
          </a:p>
          <a:p>
            <a:r>
              <a:rPr lang="en-US" sz="1600" dirty="0" smtClean="0"/>
              <a:t>Wison, R, &amp; Wesson, C.  (1986).  </a:t>
            </a:r>
            <a:r>
              <a:rPr lang="en-US" sz="1600" u="sng" dirty="0" smtClean="0"/>
              <a:t>Making every minute count: Academic learning time in LD classrooms</a:t>
            </a:r>
            <a:r>
              <a:rPr lang="en-US" sz="1600" dirty="0" smtClean="0"/>
              <a:t>.  Learning Disabilities Focus, 2(1), 13-19.</a:t>
            </a:r>
            <a:endParaRPr lang="en-US" sz="1600" u="sng" dirty="0" smtClean="0"/>
          </a:p>
        </p:txBody>
      </p:sp>
    </p:spTree>
  </p:cSld>
  <p:clrMapOvr>
    <a:masterClrMapping/>
  </p:clrMapOvr>
  <p:transition spd="slow" advClick="0" advTm="15000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2"/>
          </p:nvPr>
        </p:nvSpPr>
        <p:spPr>
          <a:xfrm>
            <a:off x="685800" y="1600200"/>
            <a:ext cx="7772400" cy="4800600"/>
          </a:xfrm>
        </p:spPr>
        <p:txBody>
          <a:bodyPr>
            <a:normAutofit fontScale="850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The</a:t>
            </a:r>
            <a:r>
              <a:rPr lang="en-US" sz="2400" dirty="0" smtClean="0"/>
              <a:t> </a:t>
            </a:r>
            <a:r>
              <a:rPr lang="en-US" sz="2400" b="1" u="sng" dirty="0" smtClean="0">
                <a:solidFill>
                  <a:schemeClr val="accent2">
                    <a:lumMod val="75000"/>
                  </a:schemeClr>
                </a:solidFill>
              </a:rPr>
              <a:t>problem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that I will explore in my instructional application project is the frequent recommendation for, and placement of ASD students in a setting that is not the least restrictive environment (LRE).</a:t>
            </a:r>
          </a:p>
          <a:p>
            <a:pPr>
              <a:buFont typeface="Arial" pitchFamily="34" charset="0"/>
              <a:buChar char="•"/>
            </a:pPr>
            <a:endParaRPr lang="en-US" sz="2400" dirty="0" smtClean="0">
              <a:solidFill>
                <a:schemeClr val="tx1"/>
              </a:solidFill>
            </a:endParaRPr>
          </a:p>
          <a:p>
            <a:endParaRPr lang="en-US" sz="2400" dirty="0" smtClean="0">
              <a:solidFill>
                <a:schemeClr val="tx1"/>
              </a:solidFill>
            </a:endParaRPr>
          </a:p>
          <a:p>
            <a:endParaRPr lang="en-US" sz="2400" dirty="0" smtClean="0">
              <a:solidFill>
                <a:schemeClr val="tx1"/>
              </a:solidFill>
            </a:endParaRPr>
          </a:p>
          <a:p>
            <a:endParaRPr lang="en-US" sz="24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 By exploring research on how to effectively teach students with ASD, I hope to find support for teaching these students in a general education classroom.</a:t>
            </a:r>
          </a:p>
          <a:p>
            <a:endParaRPr lang="en-US" sz="2000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33400" y="457200"/>
            <a:ext cx="8229600" cy="838200"/>
          </a:xfrm>
        </p:spPr>
        <p:txBody>
          <a:bodyPr>
            <a:normAutofit/>
          </a:bodyPr>
          <a:lstStyle/>
          <a:p>
            <a:pPr algn="ctr"/>
            <a:r>
              <a:rPr sz="3500" u="sng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Instructional Application: Problem</a:t>
            </a:r>
            <a:endParaRPr lang="en-US" sz="3500" u="sng" dirty="0">
              <a:solidFill>
                <a:schemeClr val="accent4">
                  <a:lumMod val="75000"/>
                </a:schemeClr>
              </a:solidFill>
              <a:latin typeface="+mj-lt"/>
            </a:endParaRPr>
          </a:p>
        </p:txBody>
      </p:sp>
      <p:pic>
        <p:nvPicPr>
          <p:cNvPr id="17" name="Content Placeholder 16" descr="not speak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3657600" y="3124200"/>
            <a:ext cx="1727200" cy="12192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18" name="Rectangle 17"/>
          <p:cNvSpPr/>
          <p:nvPr/>
        </p:nvSpPr>
        <p:spPr>
          <a:xfrm>
            <a:off x="2209800" y="4419600"/>
            <a:ext cx="44196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 smtClean="0"/>
              <a:t>http://s156.photobucket.com/home/monama95</a:t>
            </a:r>
            <a:endParaRPr lang="en-US" sz="1200" dirty="0"/>
          </a:p>
        </p:txBody>
      </p:sp>
    </p:spTree>
  </p:cSld>
  <p:clrMapOvr>
    <a:masterClrMapping/>
  </p:clrMapOvr>
  <p:transition spd="slow" advClick="0" advTm="25000"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ontent Placeholder 9"/>
          <p:cNvGraphicFramePr>
            <a:graphicFrameLocks noGrp="1"/>
          </p:cNvGraphicFramePr>
          <p:nvPr>
            <p:ph sz="quarter" idx="1"/>
          </p:nvPr>
        </p:nvGraphicFramePr>
        <p:xfrm>
          <a:off x="609600" y="3200400"/>
          <a:ext cx="8077200" cy="2514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33400" y="457200"/>
            <a:ext cx="8229600" cy="838200"/>
          </a:xfrm>
        </p:spPr>
        <p:txBody>
          <a:bodyPr>
            <a:normAutofit/>
          </a:bodyPr>
          <a:lstStyle/>
          <a:p>
            <a:pPr algn="ctr"/>
            <a:r>
              <a:rPr sz="3500" u="sng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Instructional Application: Problem</a:t>
            </a:r>
            <a:endParaRPr lang="en-US" sz="3500" u="sng" dirty="0">
              <a:solidFill>
                <a:schemeClr val="accent4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09600" y="1752600"/>
            <a:ext cx="7696200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2"/>
              </a:buClr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000" dirty="0" smtClean="0"/>
              <a:t>In order to develop a</a:t>
            </a:r>
            <a:r>
              <a:rPr lang="en-US" sz="2000" dirty="0" smtClean="0">
                <a:solidFill>
                  <a:schemeClr val="tx1"/>
                </a:solidFill>
              </a:rPr>
              <a:t> solution to </a:t>
            </a:r>
            <a:r>
              <a:rPr lang="en-US" sz="2000" dirty="0" smtClean="0"/>
              <a:t>the </a:t>
            </a:r>
            <a:r>
              <a:rPr lang="en-US" sz="2000" b="1" u="sng" dirty="0" smtClean="0">
                <a:solidFill>
                  <a:schemeClr val="accent2">
                    <a:lumMod val="75000"/>
                  </a:schemeClr>
                </a:solidFill>
              </a:rPr>
              <a:t>problem</a:t>
            </a:r>
            <a:r>
              <a:rPr lang="en-US" sz="2000" dirty="0" smtClean="0"/>
              <a:t> that I have outlined, </a:t>
            </a:r>
            <a:r>
              <a:rPr lang="en-US" sz="2000" dirty="0" smtClean="0">
                <a:solidFill>
                  <a:schemeClr val="tx1"/>
                </a:solidFill>
              </a:rPr>
              <a:t> I will examine researc</a:t>
            </a:r>
            <a:r>
              <a:rPr lang="en-US" sz="2000" dirty="0" smtClean="0"/>
              <a:t>h regarding </a:t>
            </a:r>
            <a:r>
              <a:rPr lang="en-US" sz="2000" dirty="0" smtClean="0">
                <a:solidFill>
                  <a:schemeClr val="tx1"/>
                </a:solidFill>
              </a:rPr>
              <a:t>the following:</a:t>
            </a:r>
          </a:p>
          <a:p>
            <a:pPr>
              <a:buFont typeface="Arial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 advClick="0" advTm="15000"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sz="3500" u="sng" smtClean="0">
                <a:solidFill>
                  <a:schemeClr val="accent4">
                    <a:lumMod val="75000"/>
                  </a:schemeClr>
                </a:solidFill>
              </a:rPr>
              <a:t>Instructional Application: Reserach</a:t>
            </a:r>
            <a:endParaRPr lang="en-US" sz="3500" b="1" dirty="0">
              <a:latin typeface="+mn-lt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514600"/>
            <a:ext cx="4343400" cy="4114800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Clr>
                <a:schemeClr val="accent6">
                  <a:lumMod val="50000"/>
                </a:schemeClr>
              </a:buClr>
              <a:buFont typeface="+mj-lt"/>
              <a:buAutoNum type="arabicPeriod"/>
            </a:pPr>
            <a:r>
              <a:rPr lang="en-US" sz="2000" u="sng" dirty="0" smtClean="0"/>
              <a:t>Co - Teaching</a:t>
            </a:r>
          </a:p>
          <a:p>
            <a:pPr lvl="2"/>
            <a:r>
              <a:rPr lang="en-US" sz="1500" dirty="0" smtClean="0">
                <a:solidFill>
                  <a:schemeClr val="tx2"/>
                </a:solidFill>
              </a:rPr>
              <a:t>Two teachers work together to teach a class </a:t>
            </a:r>
            <a:endParaRPr lang="en-US" sz="1800" dirty="0" smtClean="0">
              <a:solidFill>
                <a:schemeClr val="tx2"/>
              </a:solidFill>
            </a:endParaRPr>
          </a:p>
          <a:p>
            <a:pPr marL="457200" indent="-457200">
              <a:buClr>
                <a:schemeClr val="accent6">
                  <a:lumMod val="50000"/>
                </a:schemeClr>
              </a:buClr>
              <a:buFont typeface="+mj-lt"/>
              <a:buAutoNum type="arabicPeriod"/>
            </a:pPr>
            <a:r>
              <a:rPr lang="en-US" sz="2000" u="sng" dirty="0" smtClean="0"/>
              <a:t>Universal Design</a:t>
            </a:r>
          </a:p>
          <a:p>
            <a:pPr lvl="2"/>
            <a:r>
              <a:rPr lang="en-US" sz="1500" dirty="0" smtClean="0">
                <a:solidFill>
                  <a:schemeClr val="tx2"/>
                </a:solidFill>
              </a:rPr>
              <a:t>Teachers create instruction from the start that will accommodate all learners</a:t>
            </a:r>
          </a:p>
          <a:p>
            <a:pPr marL="457200" indent="-457200">
              <a:buClr>
                <a:schemeClr val="accent6">
                  <a:lumMod val="50000"/>
                </a:schemeClr>
              </a:buClr>
              <a:buFont typeface="+mj-lt"/>
              <a:buAutoNum type="arabicPeriod"/>
            </a:pPr>
            <a:r>
              <a:rPr lang="en-US" sz="2000" u="sng" dirty="0" smtClean="0"/>
              <a:t>Differential Instruction </a:t>
            </a:r>
          </a:p>
          <a:p>
            <a:pPr lvl="2"/>
            <a:r>
              <a:rPr lang="en-US" sz="1500" dirty="0" smtClean="0">
                <a:solidFill>
                  <a:schemeClr val="tx2"/>
                </a:solidFill>
              </a:rPr>
              <a:t>Instruction is modified to meet the needs of all learners </a:t>
            </a:r>
          </a:p>
          <a:p>
            <a:pPr lvl="2"/>
            <a:r>
              <a:rPr lang="en-US" sz="1500" dirty="0" smtClean="0">
                <a:solidFill>
                  <a:schemeClr val="tx2"/>
                </a:solidFill>
              </a:rPr>
              <a:t>Allows students to choose the way they want to demonstrate their learning </a:t>
            </a:r>
          </a:p>
          <a:p>
            <a:pPr marL="457200" indent="-457200">
              <a:buClr>
                <a:schemeClr val="accent6">
                  <a:lumMod val="50000"/>
                </a:schemeClr>
              </a:buClr>
              <a:buFont typeface="+mj-lt"/>
              <a:buAutoNum type="arabicPeriod"/>
            </a:pPr>
            <a:r>
              <a:rPr lang="en-US" sz="2000" u="sng" dirty="0" smtClean="0"/>
              <a:t>Responsiveness to Intervention</a:t>
            </a:r>
          </a:p>
          <a:p>
            <a:pPr lvl="2"/>
            <a:r>
              <a:rPr lang="en-US" sz="1500" dirty="0" smtClean="0">
                <a:solidFill>
                  <a:schemeClr val="tx2"/>
                </a:solidFill>
              </a:rPr>
              <a:t>Students receive scientific research-based instruction before they have the opportunity to fall behind</a:t>
            </a:r>
          </a:p>
          <a:p>
            <a:pPr lvl="2"/>
            <a:r>
              <a:rPr lang="en-US" sz="1500" dirty="0" smtClean="0">
                <a:solidFill>
                  <a:schemeClr val="tx2"/>
                </a:solidFill>
              </a:rPr>
              <a:t>Then if the intervention is ineffective, the student receives additional support</a:t>
            </a:r>
            <a:endParaRPr lang="en-US" sz="2000" dirty="0" smtClean="0"/>
          </a:p>
          <a:p>
            <a:pPr lvl="2"/>
            <a:endParaRPr lang="en-US" sz="1500" dirty="0" smtClean="0">
              <a:solidFill>
                <a:schemeClr val="tx2"/>
              </a:solidFill>
            </a:endParaRPr>
          </a:p>
          <a:p>
            <a:pPr lvl="2"/>
            <a:endParaRPr lang="en-US" dirty="0" smtClean="0">
              <a:solidFill>
                <a:schemeClr val="tx2"/>
              </a:solidFill>
            </a:endParaRPr>
          </a:p>
          <a:p>
            <a:pPr lvl="2"/>
            <a:endParaRPr lang="en-US" dirty="0" smtClean="0">
              <a:solidFill>
                <a:schemeClr val="tx2"/>
              </a:solidFill>
            </a:endParaRPr>
          </a:p>
          <a:p>
            <a:pPr>
              <a:buNone/>
            </a:pPr>
            <a:endParaRPr lang="en-US" sz="2000" dirty="0" smtClean="0"/>
          </a:p>
        </p:txBody>
      </p:sp>
      <p:sp>
        <p:nvSpPr>
          <p:cNvPr id="6" name="Rectangle 5"/>
          <p:cNvSpPr/>
          <p:nvPr/>
        </p:nvSpPr>
        <p:spPr>
          <a:xfrm>
            <a:off x="457200" y="1371600"/>
            <a:ext cx="8305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E</a:t>
            </a:r>
            <a:r>
              <a:rPr lang="en-US" sz="2000" dirty="0" smtClean="0"/>
              <a:t>ffective </a:t>
            </a:r>
            <a:r>
              <a:rPr lang="en-US" sz="2000" b="1" u="sng" dirty="0" smtClean="0">
                <a:solidFill>
                  <a:schemeClr val="accent2">
                    <a:lumMod val="75000"/>
                  </a:schemeClr>
                </a:solidFill>
              </a:rPr>
              <a:t>teaching methodologies</a:t>
            </a:r>
            <a:r>
              <a:rPr lang="en-US" sz="2000" dirty="0" smtClean="0"/>
              <a:t> include the following (Hart &amp; Whalon, 2008; Stephens, 2005; </a:t>
            </a:r>
            <a:r>
              <a:rPr lang="en-US" sz="2000" dirty="0" smtClean="0">
                <a:solidFill>
                  <a:schemeClr val="tx1"/>
                </a:solidFill>
              </a:rPr>
              <a:t>Vaughn et al., 2007</a:t>
            </a:r>
            <a:r>
              <a:rPr lang="en-US" sz="2000" dirty="0" smtClean="0"/>
              <a:t>):</a:t>
            </a:r>
            <a:endParaRPr lang="en-US" sz="2000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4724400" y="2667000"/>
            <a:ext cx="3983736" cy="3886200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Clr>
                <a:schemeClr val="accent6">
                  <a:lumMod val="50000"/>
                </a:schemeClr>
              </a:buClr>
              <a:buFont typeface="+mj-lt"/>
              <a:buAutoNum type="arabicPeriod" startAt="5"/>
            </a:pPr>
            <a:r>
              <a:rPr lang="en-US" sz="2000" u="sng" dirty="0" smtClean="0"/>
              <a:t>Reciprocal Teaching</a:t>
            </a:r>
          </a:p>
          <a:p>
            <a:pPr lvl="2"/>
            <a:r>
              <a:rPr lang="en-US" sz="1500" dirty="0" smtClean="0">
                <a:solidFill>
                  <a:schemeClr val="tx2"/>
                </a:solidFill>
              </a:rPr>
              <a:t>The student and teacher take turns facilitating discussion </a:t>
            </a:r>
          </a:p>
          <a:p>
            <a:pPr lvl="2"/>
            <a:r>
              <a:rPr lang="en-US" sz="1500" dirty="0" smtClean="0">
                <a:solidFill>
                  <a:schemeClr val="tx2"/>
                </a:solidFill>
              </a:rPr>
              <a:t>Increases participation and thus assimilation of content</a:t>
            </a:r>
          </a:p>
          <a:p>
            <a:pPr lvl="2">
              <a:buNone/>
            </a:pPr>
            <a:endParaRPr lang="en-US" sz="1500" dirty="0" smtClean="0">
              <a:solidFill>
                <a:schemeClr val="tx2"/>
              </a:solidFill>
            </a:endParaRPr>
          </a:p>
          <a:p>
            <a:pPr marL="0" indent="0">
              <a:buClr>
                <a:schemeClr val="accent6">
                  <a:lumMod val="50000"/>
                </a:schemeClr>
              </a:buClr>
              <a:buNone/>
            </a:pPr>
            <a:r>
              <a:rPr lang="en-US" sz="2000" dirty="0" smtClean="0"/>
              <a:t>The following methods will be discussed in more detail next:</a:t>
            </a:r>
          </a:p>
          <a:p>
            <a:pPr marL="457200" indent="-457200">
              <a:buClr>
                <a:schemeClr val="accent6">
                  <a:lumMod val="50000"/>
                </a:schemeClr>
              </a:buClr>
              <a:buNone/>
            </a:pPr>
            <a:endParaRPr lang="en-US" sz="2000" dirty="0" smtClean="0"/>
          </a:p>
          <a:p>
            <a:pPr marL="457200" indent="-457200">
              <a:buClr>
                <a:schemeClr val="accent6">
                  <a:lumMod val="50000"/>
                </a:schemeClr>
              </a:buClr>
              <a:buFont typeface="+mj-lt"/>
              <a:buAutoNum type="arabicPeriod"/>
            </a:pPr>
            <a:r>
              <a:rPr lang="en-US" sz="2100" u="sng" dirty="0" smtClean="0"/>
              <a:t>Grouping Strategies</a:t>
            </a:r>
          </a:p>
          <a:p>
            <a:pPr marL="457200" indent="-457200">
              <a:buClr>
                <a:schemeClr val="accent6">
                  <a:lumMod val="50000"/>
                </a:schemeClr>
              </a:buClr>
              <a:buFont typeface="+mj-lt"/>
              <a:buAutoNum type="arabicPeriod"/>
            </a:pPr>
            <a:r>
              <a:rPr lang="en-US" sz="2100" u="sng" dirty="0" smtClean="0"/>
              <a:t>Direct Instruction</a:t>
            </a:r>
          </a:p>
          <a:p>
            <a:pPr marL="457200" indent="-457200">
              <a:buClr>
                <a:schemeClr val="accent6">
                  <a:lumMod val="50000"/>
                </a:schemeClr>
              </a:buClr>
              <a:buFont typeface="+mj-lt"/>
              <a:buAutoNum type="arabicPeriod"/>
            </a:pPr>
            <a:r>
              <a:rPr lang="en-US" sz="2100" u="sng" dirty="0" smtClean="0"/>
              <a:t>Cognitive Strategy Instruction </a:t>
            </a:r>
          </a:p>
          <a:p>
            <a:pPr lvl="2"/>
            <a:endParaRPr lang="en-US" sz="1500" dirty="0" smtClean="0">
              <a:solidFill>
                <a:schemeClr val="tx2"/>
              </a:solidFill>
            </a:endParaRPr>
          </a:p>
          <a:p>
            <a:pPr marL="514350" indent="-514350">
              <a:buClr>
                <a:schemeClr val="accent6">
                  <a:lumMod val="50000"/>
                </a:schemeClr>
              </a:buClr>
              <a:buFont typeface="+mj-lt"/>
              <a:buAutoNum type="arabicPeriod" startAt="4"/>
            </a:pPr>
            <a:endParaRPr lang="en-US" sz="2000" u="sng" dirty="0" smtClean="0"/>
          </a:p>
          <a:p>
            <a:endParaRPr lang="en-US" dirty="0"/>
          </a:p>
        </p:txBody>
      </p:sp>
    </p:spTree>
  </p:cSld>
  <p:clrMapOvr>
    <a:masterClrMapping/>
  </p:clrMapOvr>
  <p:transition spd="slow" advClick="0" advTm="44000"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sz="3500" u="sng" smtClean="0">
                <a:solidFill>
                  <a:schemeClr val="accent4">
                    <a:lumMod val="75000"/>
                  </a:schemeClr>
                </a:solidFill>
              </a:rPr>
              <a:t>Instructional Application: Reserach</a:t>
            </a:r>
            <a:endParaRPr lang="en-US" sz="3500" dirty="0"/>
          </a:p>
        </p:txBody>
      </p:sp>
      <p:pic>
        <p:nvPicPr>
          <p:cNvPr id="7" name="Content Placeholder 10" descr="painting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791200" y="2667000"/>
            <a:ext cx="1905000" cy="287655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8" name="Rectangle 7"/>
          <p:cNvSpPr/>
          <p:nvPr/>
        </p:nvSpPr>
        <p:spPr>
          <a:xfrm>
            <a:off x="4572000" y="5562600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200" dirty="0" smtClean="0"/>
              <a:t>http://s148.photobucket.com/home/SingAlongwithMe_2007</a:t>
            </a:r>
            <a:endParaRPr lang="en-US" sz="1200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533400" y="2438400"/>
            <a:ext cx="5105400" cy="4038600"/>
          </a:xfrm>
        </p:spPr>
        <p:txBody>
          <a:bodyPr>
            <a:normAutofit/>
          </a:bodyPr>
          <a:lstStyle/>
          <a:p>
            <a:pPr marL="457200" indent="-457200">
              <a:buClr>
                <a:schemeClr val="accent6">
                  <a:lumMod val="50000"/>
                </a:schemeClr>
              </a:buClr>
              <a:buFont typeface="+mj-lt"/>
              <a:buAutoNum type="arabicPeriod"/>
            </a:pPr>
            <a:r>
              <a:rPr lang="en-US" sz="2000" dirty="0" smtClean="0"/>
              <a:t>Whole Class Learning Groups</a:t>
            </a:r>
          </a:p>
          <a:p>
            <a:pPr marL="457200" indent="-457200">
              <a:buClr>
                <a:schemeClr val="accent6">
                  <a:lumMod val="50000"/>
                </a:schemeClr>
              </a:buClr>
              <a:buFont typeface="+mj-lt"/>
              <a:buAutoNum type="arabicPeriod"/>
            </a:pPr>
            <a:r>
              <a:rPr lang="en-US" sz="2000" dirty="0" smtClean="0"/>
              <a:t>Small Groups</a:t>
            </a:r>
          </a:p>
          <a:p>
            <a:pPr marL="708660" lvl="1" indent="-342900"/>
            <a:r>
              <a:rPr lang="en-US" sz="1800" dirty="0" smtClean="0"/>
              <a:t>Same Ability Groups</a:t>
            </a:r>
          </a:p>
          <a:p>
            <a:pPr marL="708660" lvl="1" indent="-342900"/>
            <a:r>
              <a:rPr lang="en-US" sz="1800" dirty="0" smtClean="0"/>
              <a:t>Mixed Ability Groups</a:t>
            </a:r>
            <a:endParaRPr lang="en-US" sz="2000" dirty="0" smtClean="0"/>
          </a:p>
          <a:p>
            <a:pPr marL="457200" indent="-457200">
              <a:buClr>
                <a:schemeClr val="accent6">
                  <a:lumMod val="50000"/>
                </a:schemeClr>
              </a:buClr>
              <a:buFont typeface="+mj-lt"/>
              <a:buAutoNum type="arabicPeriod"/>
            </a:pPr>
            <a:r>
              <a:rPr lang="en-US" sz="2000" dirty="0" smtClean="0"/>
              <a:t>Cooperative Learning Groups</a:t>
            </a:r>
          </a:p>
          <a:p>
            <a:pPr marL="457200" indent="-457200">
              <a:buClr>
                <a:schemeClr val="accent6">
                  <a:lumMod val="50000"/>
                </a:schemeClr>
              </a:buClr>
              <a:buFont typeface="+mj-lt"/>
              <a:buAutoNum type="arabicPeriod"/>
            </a:pPr>
            <a:r>
              <a:rPr lang="en-US" sz="2000" dirty="0" smtClean="0"/>
              <a:t>Class wide Peer Tutoring</a:t>
            </a:r>
          </a:p>
          <a:p>
            <a:pPr marL="457200" indent="-457200">
              <a:buClr>
                <a:schemeClr val="accent6">
                  <a:lumMod val="50000"/>
                </a:schemeClr>
              </a:buClr>
              <a:buFont typeface="+mj-lt"/>
              <a:buAutoNum type="arabicPeriod"/>
            </a:pPr>
            <a:r>
              <a:rPr lang="en-US" sz="2000" dirty="0" smtClean="0"/>
              <a:t>Peer Assistance / “Peer Buddies”</a:t>
            </a:r>
          </a:p>
          <a:p>
            <a:pPr marL="457200" indent="-457200">
              <a:buClr>
                <a:schemeClr val="accent6">
                  <a:lumMod val="50000"/>
                </a:schemeClr>
              </a:buClr>
              <a:buFont typeface="+mj-lt"/>
              <a:buAutoNum type="arabicPeriod"/>
            </a:pPr>
            <a:r>
              <a:rPr lang="en-US" sz="2000" dirty="0" smtClean="0"/>
              <a:t>Peer Tutoring</a:t>
            </a:r>
          </a:p>
          <a:p>
            <a:pPr marL="708660" lvl="1" indent="-342900"/>
            <a:r>
              <a:rPr lang="en-US" sz="1800" dirty="0" smtClean="0"/>
              <a:t>Same Ability Pairing </a:t>
            </a:r>
          </a:p>
          <a:p>
            <a:pPr marL="708660" lvl="1" indent="-342900"/>
            <a:r>
              <a:rPr lang="en-US" sz="1800" dirty="0" smtClean="0"/>
              <a:t>Mixed Ability Pairing</a:t>
            </a:r>
          </a:p>
          <a:p>
            <a:pPr marL="708660" lvl="1" indent="-342900"/>
            <a:r>
              <a:rPr lang="en-US" sz="1800" dirty="0" smtClean="0"/>
              <a:t>Cross Age Pairing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57200" y="1371600"/>
            <a:ext cx="8153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One </a:t>
            </a:r>
            <a:r>
              <a:rPr lang="en-US" sz="2000" b="1" u="sng" dirty="0" smtClean="0">
                <a:solidFill>
                  <a:schemeClr val="accent2">
                    <a:lumMod val="75000"/>
                  </a:schemeClr>
                </a:solidFill>
              </a:rPr>
              <a:t>teaching methodology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that is effective for students with ASD is grouping strategies (Vaughn et al., 2007).  This includes the following: </a:t>
            </a:r>
            <a:endParaRPr lang="en-US" sz="2000" dirty="0"/>
          </a:p>
        </p:txBody>
      </p:sp>
    </p:spTree>
  </p:cSld>
  <p:clrMapOvr>
    <a:masterClrMapping/>
  </p:clrMapOvr>
  <p:transition spd="slow" advClick="0" advTm="20000"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sz="3500" u="sng" smtClean="0">
                <a:solidFill>
                  <a:schemeClr val="accent4">
                    <a:lumMod val="75000"/>
                  </a:schemeClr>
                </a:solidFill>
              </a:rPr>
              <a:t>Instructional Application: Research</a:t>
            </a:r>
            <a:endParaRPr lang="en-US" sz="3500" dirty="0"/>
          </a:p>
        </p:txBody>
      </p:sp>
      <p:pic>
        <p:nvPicPr>
          <p:cNvPr id="12" name="Content Placeholder 11" descr="autism puzzle pices.jpg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2590800" y="2362200"/>
            <a:ext cx="3906838" cy="86276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228600" y="3733800"/>
            <a:ext cx="8534400" cy="289560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Clr>
                <a:schemeClr val="accent6">
                  <a:lumMod val="50000"/>
                </a:schemeClr>
              </a:buClr>
              <a:buFont typeface="+mj-lt"/>
              <a:buAutoNum type="arabicPeriod"/>
            </a:pPr>
            <a:r>
              <a:rPr lang="en-US" sz="2000" dirty="0" smtClean="0"/>
              <a:t>Instruction is organized around big ideas, key concepts, and principles</a:t>
            </a:r>
          </a:p>
          <a:p>
            <a:pPr marL="514350" indent="-514350">
              <a:buClr>
                <a:schemeClr val="accent6">
                  <a:lumMod val="50000"/>
                </a:schemeClr>
              </a:buClr>
              <a:buFont typeface="+mj-lt"/>
              <a:buAutoNum type="arabicPeriod"/>
            </a:pPr>
            <a:r>
              <a:rPr lang="en-US" sz="2000" dirty="0" smtClean="0"/>
              <a:t>Students need to learn </a:t>
            </a:r>
            <a:r>
              <a:rPr lang="en-US" sz="2000" u="sng" dirty="0" smtClean="0"/>
              <a:t>conspicuous strategies </a:t>
            </a:r>
          </a:p>
          <a:p>
            <a:pPr marL="880110" lvl="1" indent="-514350">
              <a:buClr>
                <a:schemeClr val="accent2"/>
              </a:buClr>
            </a:pPr>
            <a:r>
              <a:rPr lang="en-US" sz="1800" dirty="0" smtClean="0"/>
              <a:t>A set of steps are followed to solve problems </a:t>
            </a:r>
          </a:p>
          <a:p>
            <a:pPr marL="514350" indent="-514350">
              <a:buClr>
                <a:schemeClr val="accent6">
                  <a:lumMod val="50000"/>
                </a:schemeClr>
              </a:buClr>
              <a:buFont typeface="+mj-lt"/>
              <a:buAutoNum type="arabicPeriod"/>
            </a:pPr>
            <a:r>
              <a:rPr lang="en-US" sz="2000" dirty="0" smtClean="0"/>
              <a:t>Teachers provide </a:t>
            </a:r>
            <a:r>
              <a:rPr lang="en-US" sz="2000" u="sng" dirty="0" smtClean="0"/>
              <a:t>mediated scaffolding</a:t>
            </a:r>
            <a:r>
              <a:rPr lang="en-US" sz="2000" dirty="0" smtClean="0"/>
              <a:t> </a:t>
            </a:r>
          </a:p>
          <a:p>
            <a:pPr marL="880110" lvl="1" indent="-514350">
              <a:buClr>
                <a:schemeClr val="accent2"/>
              </a:buClr>
            </a:pPr>
            <a:r>
              <a:rPr lang="en-US" sz="1800" dirty="0" smtClean="0"/>
              <a:t>They provide individualized guidance and assistance during new or difficult tasks to ensure the student is successful </a:t>
            </a:r>
          </a:p>
          <a:p>
            <a:pPr marL="514350" indent="-514350">
              <a:buClr>
                <a:schemeClr val="accent6">
                  <a:lumMod val="50000"/>
                </a:schemeClr>
              </a:buClr>
              <a:buFont typeface="+mj-lt"/>
              <a:buAutoNum type="arabicPeriod"/>
            </a:pPr>
            <a:r>
              <a:rPr lang="en-US" sz="2000" dirty="0" smtClean="0"/>
              <a:t>Teachers use </a:t>
            </a:r>
            <a:r>
              <a:rPr lang="en-US" sz="2000" u="sng" dirty="0" smtClean="0"/>
              <a:t>strategic integration</a:t>
            </a:r>
          </a:p>
          <a:p>
            <a:pPr marL="880110" lvl="1" indent="-514350">
              <a:buClr>
                <a:schemeClr val="accent2"/>
              </a:buClr>
            </a:pPr>
            <a:r>
              <a:rPr lang="en-US" sz="1800" dirty="0" smtClean="0"/>
              <a:t>They take into account existing knowledge and building on that </a:t>
            </a:r>
          </a:p>
          <a:p>
            <a:pPr marL="514350" indent="-514350">
              <a:buClr>
                <a:schemeClr val="accent6">
                  <a:lumMod val="50000"/>
                </a:schemeClr>
              </a:buClr>
              <a:buFont typeface="+mj-lt"/>
              <a:buAutoNum type="arabicPeriod"/>
            </a:pPr>
            <a:r>
              <a:rPr lang="en-US" sz="2000" dirty="0" smtClean="0"/>
              <a:t>Teachers use </a:t>
            </a:r>
            <a:r>
              <a:rPr lang="en-US" sz="2000" u="sng" dirty="0" smtClean="0"/>
              <a:t>judicious review</a:t>
            </a:r>
          </a:p>
          <a:p>
            <a:pPr marL="880110" lvl="1" indent="-514350">
              <a:buClr>
                <a:schemeClr val="accent2"/>
              </a:buClr>
            </a:pPr>
            <a:r>
              <a:rPr lang="en-US" sz="1800" dirty="0" smtClean="0"/>
              <a:t>They provide sufficient review over time to help integrate skills </a:t>
            </a:r>
          </a:p>
          <a:p>
            <a:pPr marL="880110" lvl="1" indent="-514350">
              <a:buClr>
                <a:schemeClr val="accent2"/>
              </a:buClr>
            </a:pPr>
            <a:endParaRPr lang="en-US" sz="1800" dirty="0" smtClean="0"/>
          </a:p>
          <a:p>
            <a:pPr marL="880110" lvl="1" indent="-514350">
              <a:buClr>
                <a:schemeClr val="accent2"/>
              </a:buClr>
              <a:buNone/>
            </a:pPr>
            <a:endParaRPr lang="en-US" sz="1800" dirty="0" smtClean="0"/>
          </a:p>
          <a:p>
            <a:pPr marL="514350" indent="-514350">
              <a:buClr>
                <a:schemeClr val="accent6">
                  <a:lumMod val="50000"/>
                </a:schemeClr>
              </a:buClr>
              <a:buFont typeface="+mj-lt"/>
              <a:buAutoNum type="arabicPeriod"/>
            </a:pPr>
            <a:endParaRPr lang="en-US" sz="2000" dirty="0" smtClean="0"/>
          </a:p>
          <a:p>
            <a:pPr marL="514350" indent="-514350">
              <a:buClr>
                <a:schemeClr val="accent6">
                  <a:lumMod val="50000"/>
                </a:schemeClr>
              </a:buClr>
              <a:buFont typeface="+mj-lt"/>
              <a:buAutoNum type="arabicPeriod"/>
            </a:pP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286000" y="3276600"/>
            <a:ext cx="4572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 smtClean="0"/>
              <a:t>http://s189.photobucket.com/home/1diamondgirl</a:t>
            </a:r>
            <a:endParaRPr lang="en-US" sz="1200" dirty="0"/>
          </a:p>
        </p:txBody>
      </p:sp>
      <p:sp>
        <p:nvSpPr>
          <p:cNvPr id="14" name="Rectangle 13"/>
          <p:cNvSpPr/>
          <p:nvPr/>
        </p:nvSpPr>
        <p:spPr>
          <a:xfrm>
            <a:off x="228600" y="1371600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Another effective </a:t>
            </a:r>
            <a:r>
              <a:rPr lang="en-US" sz="2000" b="1" u="sng" dirty="0" smtClean="0">
                <a:solidFill>
                  <a:schemeClr val="accent2">
                    <a:lumMod val="75000"/>
                  </a:schemeClr>
                </a:solidFill>
              </a:rPr>
              <a:t>teaching methodology </a:t>
            </a:r>
            <a:r>
              <a:rPr lang="en-US" sz="2000" dirty="0" smtClean="0"/>
              <a:t>is Direct Instruction (Burke, Hagan &amp; Grossen, 2002; Simmons &amp; Kameenui, 1996). These principles include:   </a:t>
            </a:r>
          </a:p>
          <a:p>
            <a:endParaRPr lang="en-US" sz="2000" dirty="0"/>
          </a:p>
        </p:txBody>
      </p:sp>
    </p:spTree>
  </p:cSld>
  <p:clrMapOvr>
    <a:masterClrMapping/>
  </p:clrMapOvr>
  <p:transition spd="slow" advClick="0" advTm="31000"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sz="3500" u="sng" smtClean="0">
                <a:solidFill>
                  <a:schemeClr val="accent4">
                    <a:lumMod val="75000"/>
                  </a:schemeClr>
                </a:solidFill>
              </a:rPr>
              <a:t>Instructional Application: Research</a:t>
            </a:r>
            <a:endParaRPr lang="en-US" sz="35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8200" y="2590800"/>
            <a:ext cx="4191000" cy="3810000"/>
          </a:xfrm>
        </p:spPr>
        <p:txBody>
          <a:bodyPr>
            <a:normAutofit/>
          </a:bodyPr>
          <a:lstStyle/>
          <a:p>
            <a:pPr marL="514350" indent="-514350">
              <a:buClr>
                <a:schemeClr val="accent6">
                  <a:lumMod val="50000"/>
                </a:schemeClr>
              </a:buClr>
              <a:buFont typeface="+mj-lt"/>
              <a:buAutoNum type="arabicPeriod" startAt="4"/>
            </a:pPr>
            <a:r>
              <a:rPr lang="en-US" sz="1800" u="sng" dirty="0" smtClean="0"/>
              <a:t>Verbal rehearsal</a:t>
            </a:r>
          </a:p>
          <a:p>
            <a:pPr marL="914400" lvl="1" indent="-457200">
              <a:buClr>
                <a:schemeClr val="accent2"/>
              </a:buClr>
              <a:buFont typeface="Arial" pitchFamily="34" charset="0"/>
              <a:buChar char="•"/>
            </a:pPr>
            <a:r>
              <a:rPr lang="en-US" sz="1500" dirty="0" smtClean="0"/>
              <a:t>The student memorizes the strategy</a:t>
            </a:r>
          </a:p>
          <a:p>
            <a:pPr marL="514350" indent="-514350">
              <a:buClr>
                <a:schemeClr val="accent6">
                  <a:lumMod val="50000"/>
                </a:schemeClr>
              </a:buClr>
              <a:buFont typeface="+mj-lt"/>
              <a:buAutoNum type="arabicPeriod" startAt="4"/>
            </a:pPr>
            <a:r>
              <a:rPr lang="en-US" sz="1800" u="sng" dirty="0" smtClean="0"/>
              <a:t>Controlled practice</a:t>
            </a:r>
          </a:p>
          <a:p>
            <a:pPr marL="914400" lvl="1" indent="-457200">
              <a:buClr>
                <a:schemeClr val="accent2"/>
              </a:buClr>
              <a:buFont typeface="Arial" pitchFamily="34" charset="0"/>
              <a:buChar char="•"/>
            </a:pPr>
            <a:r>
              <a:rPr lang="en-US" sz="1500" dirty="0" smtClean="0"/>
              <a:t>The student practices the strategy while receiving feedback from the teacher</a:t>
            </a:r>
          </a:p>
          <a:p>
            <a:pPr marL="514350" indent="-514350">
              <a:buClr>
                <a:schemeClr val="accent6">
                  <a:lumMod val="50000"/>
                </a:schemeClr>
              </a:buClr>
              <a:buFont typeface="+mj-lt"/>
              <a:buAutoNum type="arabicPeriod" startAt="4"/>
            </a:pPr>
            <a:r>
              <a:rPr lang="en-US" sz="1800" u="sng" dirty="0" smtClean="0"/>
              <a:t>Grade appropriate practice</a:t>
            </a:r>
          </a:p>
          <a:p>
            <a:pPr marL="914400" lvl="1" indent="-457200">
              <a:buClr>
                <a:schemeClr val="accent2"/>
              </a:buClr>
              <a:buFont typeface="Arial" pitchFamily="34" charset="0"/>
              <a:buChar char="•"/>
            </a:pPr>
            <a:r>
              <a:rPr lang="en-US" sz="1500" dirty="0" smtClean="0"/>
              <a:t>The student applies the strategy to content in the class while receiving feedback from the teacher</a:t>
            </a:r>
          </a:p>
          <a:p>
            <a:pPr marL="514350" indent="-514350">
              <a:buClr>
                <a:schemeClr val="accent6">
                  <a:lumMod val="50000"/>
                </a:schemeClr>
              </a:buClr>
              <a:buFont typeface="+mj-lt"/>
              <a:buAutoNum type="arabicPeriod" startAt="4"/>
            </a:pPr>
            <a:r>
              <a:rPr lang="en-US" sz="1800" u="sng" dirty="0" smtClean="0"/>
              <a:t>Post – test </a:t>
            </a:r>
          </a:p>
          <a:p>
            <a:pPr marL="514350" indent="-514350">
              <a:buClr>
                <a:schemeClr val="accent6">
                  <a:lumMod val="50000"/>
                </a:schemeClr>
              </a:buClr>
              <a:buFont typeface="+mj-lt"/>
              <a:buAutoNum type="arabicPeriod" startAt="4"/>
            </a:pPr>
            <a:r>
              <a:rPr lang="en-US" sz="1800" u="sng" dirty="0" smtClean="0"/>
              <a:t>Generalization</a:t>
            </a:r>
          </a:p>
          <a:p>
            <a:pPr marL="914400" lvl="1" indent="-457200">
              <a:buClr>
                <a:schemeClr val="accent2"/>
              </a:buClr>
              <a:buNone/>
            </a:pPr>
            <a:endParaRPr lang="en-US" sz="1500" dirty="0" smtClean="0"/>
          </a:p>
          <a:p>
            <a:pPr marL="914400" lvl="1" indent="-457200">
              <a:buClr>
                <a:schemeClr val="accent2"/>
              </a:buClr>
              <a:buFont typeface="Arial" pitchFamily="34" charset="0"/>
              <a:buChar char="•"/>
            </a:pPr>
            <a:endParaRPr lang="en-US" sz="1500" dirty="0" smtClean="0"/>
          </a:p>
        </p:txBody>
      </p:sp>
      <p:sp>
        <p:nvSpPr>
          <p:cNvPr id="6" name="Rectangle 5"/>
          <p:cNvSpPr/>
          <p:nvPr/>
        </p:nvSpPr>
        <p:spPr>
          <a:xfrm>
            <a:off x="0" y="6248400"/>
            <a:ext cx="44196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 smtClean="0"/>
              <a:t>http://s182.photobucket.com/home/bubzandmumz</a:t>
            </a:r>
            <a:endParaRPr lang="en-US" sz="1200" dirty="0"/>
          </a:p>
        </p:txBody>
      </p:sp>
      <p:pic>
        <p:nvPicPr>
          <p:cNvPr id="11" name="Content Placeholder 10" descr="baby.gif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143000" y="4648200"/>
            <a:ext cx="2242457" cy="156972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12" name="Rectangle 11"/>
          <p:cNvSpPr/>
          <p:nvPr/>
        </p:nvSpPr>
        <p:spPr>
          <a:xfrm>
            <a:off x="152400" y="1447800"/>
            <a:ext cx="8991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An additional effective </a:t>
            </a:r>
            <a:r>
              <a:rPr lang="en-US" sz="2000" b="1" u="sng" dirty="0" smtClean="0">
                <a:solidFill>
                  <a:schemeClr val="accent2">
                    <a:lumMod val="75000"/>
                  </a:schemeClr>
                </a:solidFill>
              </a:rPr>
              <a:t>teaching methodology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000" dirty="0" smtClean="0"/>
              <a:t>is Cognitive Strategy Instruction ( “Cognitive Strategy,” n.d.; Ellis et al., 1991).  This includes: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81000" y="2514600"/>
            <a:ext cx="4114800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Clr>
                <a:schemeClr val="accent6">
                  <a:lumMod val="50000"/>
                </a:schemeClr>
              </a:buClr>
              <a:buFont typeface="+mj-lt"/>
              <a:buAutoNum type="arabicPeriod"/>
            </a:pPr>
            <a:r>
              <a:rPr lang="en-US" u="sng" dirty="0" smtClean="0"/>
              <a:t>Pretest</a:t>
            </a:r>
            <a:endParaRPr lang="en-US" u="sng" dirty="0"/>
          </a:p>
          <a:p>
            <a:pPr marL="914400" lvl="1" indent="-457200">
              <a:buClr>
                <a:schemeClr val="accent2"/>
              </a:buClr>
              <a:buFont typeface="Arial" pitchFamily="34" charset="0"/>
              <a:buChar char="•"/>
            </a:pPr>
            <a:r>
              <a:rPr lang="en-US" sz="1500" dirty="0" smtClean="0">
                <a:solidFill>
                  <a:schemeClr val="tx2"/>
                </a:solidFill>
              </a:rPr>
              <a:t>Introduce new material if the student doesn’t know it</a:t>
            </a:r>
          </a:p>
          <a:p>
            <a:pPr marL="457200" indent="-457200">
              <a:buClr>
                <a:schemeClr val="accent6">
                  <a:lumMod val="50000"/>
                </a:schemeClr>
              </a:buClr>
              <a:buFont typeface="+mj-lt"/>
              <a:buAutoNum type="arabicPeriod"/>
            </a:pPr>
            <a:r>
              <a:rPr lang="en-US" dirty="0" smtClean="0"/>
              <a:t>The teacher introduces / </a:t>
            </a:r>
            <a:r>
              <a:rPr lang="en-US" u="sng" dirty="0" smtClean="0"/>
              <a:t>describes </a:t>
            </a:r>
            <a:r>
              <a:rPr lang="en-US" dirty="0" smtClean="0"/>
              <a:t>the new strategy</a:t>
            </a:r>
          </a:p>
          <a:p>
            <a:pPr marL="457200" indent="-457200">
              <a:buClr>
                <a:schemeClr val="accent6">
                  <a:lumMod val="50000"/>
                </a:schemeClr>
              </a:buClr>
              <a:buFont typeface="+mj-lt"/>
              <a:buAutoNum type="arabicPeriod"/>
            </a:pPr>
            <a:r>
              <a:rPr lang="en-US" dirty="0" smtClean="0"/>
              <a:t>The teacher </a:t>
            </a:r>
            <a:r>
              <a:rPr lang="en-US" u="sng" dirty="0" smtClean="0"/>
              <a:t>models</a:t>
            </a:r>
            <a:r>
              <a:rPr lang="en-US" dirty="0" smtClean="0"/>
              <a:t> how to use the new strategy </a:t>
            </a:r>
            <a:endParaRPr lang="en-US" dirty="0"/>
          </a:p>
          <a:p>
            <a:pPr marL="457200" indent="-457200">
              <a:buClr>
                <a:schemeClr val="accent6">
                  <a:lumMod val="50000"/>
                </a:schemeClr>
              </a:buClr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Clr>
                <a:schemeClr val="accent6">
                  <a:lumMod val="50000"/>
                </a:schemeClr>
              </a:buClr>
              <a:buFont typeface="+mj-lt"/>
              <a:buAutoNum type="arabicPeriod"/>
            </a:pPr>
            <a:endParaRPr lang="en-US" dirty="0" smtClean="0"/>
          </a:p>
        </p:txBody>
      </p:sp>
    </p:spTree>
  </p:cSld>
  <p:clrMapOvr>
    <a:masterClrMapping/>
  </p:clrMapOvr>
  <p:transition spd="slow" advClick="0" advTm="34000">
    <p:fade thruBlk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1977</TotalTime>
  <Words>2650</Words>
  <Application>Microsoft Office PowerPoint</Application>
  <PresentationFormat>On-screen Show (4:3)</PresentationFormat>
  <Paragraphs>335</Paragraphs>
  <Slides>30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Paper</vt:lpstr>
      <vt:lpstr>Autism Spectrum Disorders in the Classroom </vt:lpstr>
      <vt:lpstr>Instructional Application Project: Objectives</vt:lpstr>
      <vt:lpstr>Instructional Application: Context</vt:lpstr>
      <vt:lpstr>Instructional Application: Problem</vt:lpstr>
      <vt:lpstr>Instructional Application: Problem</vt:lpstr>
      <vt:lpstr>Instructional Application: Reserach</vt:lpstr>
      <vt:lpstr>Instructional Application: Reserach</vt:lpstr>
      <vt:lpstr>Instructional Application: Research</vt:lpstr>
      <vt:lpstr>Instructional Application: Research</vt:lpstr>
      <vt:lpstr>Instructional Application: Research</vt:lpstr>
      <vt:lpstr>Instructional Application: Research</vt:lpstr>
      <vt:lpstr>Instructional Application: Research</vt:lpstr>
      <vt:lpstr>Instructional Application: Research</vt:lpstr>
      <vt:lpstr>Instructional Application: Research</vt:lpstr>
      <vt:lpstr>Instructional Application: Research</vt:lpstr>
      <vt:lpstr>Instructional Application: Research</vt:lpstr>
      <vt:lpstr>Instructional Application: Research</vt:lpstr>
      <vt:lpstr>Instructional Application: Research</vt:lpstr>
      <vt:lpstr>Instructional Application: Research</vt:lpstr>
      <vt:lpstr>Instructional Application: Research</vt:lpstr>
      <vt:lpstr>Instructional Application: Research</vt:lpstr>
      <vt:lpstr>Instructional Application: Research</vt:lpstr>
      <vt:lpstr>Instructional Application: Plan of Action</vt:lpstr>
      <vt:lpstr>Instructional Application: Plan of Action</vt:lpstr>
      <vt:lpstr>Instructional Application: Plan of Action</vt:lpstr>
      <vt:lpstr>Instructional Application: Plan of Action</vt:lpstr>
      <vt:lpstr>Instructional Application: Plan of Action</vt:lpstr>
      <vt:lpstr>THE END </vt:lpstr>
      <vt:lpstr>References:</vt:lpstr>
      <vt:lpstr>References: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amy strange</dc:creator>
  <cp:lastModifiedBy>amy strange</cp:lastModifiedBy>
  <cp:revision>220</cp:revision>
  <dcterms:created xsi:type="dcterms:W3CDTF">2010-05-01T14:56:46Z</dcterms:created>
  <dcterms:modified xsi:type="dcterms:W3CDTF">2012-03-07T21:10:25Z</dcterms:modified>
</cp:coreProperties>
</file>